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911" autoAdjust="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  <p:guide pos="5472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6AFA9A-7D3E-42CC-927E-F23DCCD6D484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2019年10月20日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1311F18-D970-4D7B-B098-1E7546817641}" type="datetime2">
              <a:rPr lang="zh-TW" altLang="en-US" smtClean="0"/>
              <a:pPr/>
              <a:t>2019年10月20日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2674CE4-FBD8-4481-AEFB-CA53E599A7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zh-TW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578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zh-TW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051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zh-TW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150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-TW" altLang="en-US" dirty="0" smtClean="0"/>
              <a:t>簡報可讓觀眾獲得的好處：如果成人學習者了解課程主題的學習方式和重要性，可提升他們的學習動機。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-TW" altLang="en-US" dirty="0" smtClean="0"/>
              <a:t>簡報者對於此主題的專業程度：概述您在這個領域獲得的認證，或說明為何參與者必須聽信於您。</a:t>
            </a:r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課程描述應該要簡潔。</a:t>
            </a:r>
          </a:p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 b="1" dirty="0"/>
              <a:t>目標範例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zh-TW" altLang="en-US" dirty="0"/>
              <a:t>完成本課程後，您就能了解如何：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-TW" altLang="en-US" dirty="0"/>
              <a:t>將檔案儲存至小組網頁伺服器。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-TW" altLang="en-US" dirty="0"/>
              <a:t>將檔案移至小組網頁伺服器上的其他位置。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-TW" altLang="en-US" dirty="0"/>
              <a:t>共用小組網頁伺服器上的檔案。</a:t>
            </a:r>
          </a:p>
          <a:p>
            <a:pPr rtl="0"/>
            <a:endParaRPr lang="zh-TW" altLang="en-US" dirty="0"/>
          </a:p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057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333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8174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zh-TW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4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389010"/>
            <a:ext cx="84582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7" name="頁尾預留位置 16"/>
          <p:cNvSpPr>
            <a:spLocks noGrp="1"/>
          </p:cNvSpPr>
          <p:nvPr>
            <p:ph type="ftr" sz="quarter" idx="11"/>
          </p:nvPr>
        </p:nvSpPr>
        <p:spPr>
          <a:xfrm>
            <a:off x="5448837" y="4205288"/>
            <a:ext cx="12954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8" name="日期預留位置 27"/>
          <p:cNvSpPr>
            <a:spLocks noGrp="1"/>
          </p:cNvSpPr>
          <p:nvPr>
            <p:ph type="dt" sz="half" idx="10"/>
          </p:nvPr>
        </p:nvSpPr>
        <p:spPr>
          <a:xfrm>
            <a:off x="6782874" y="4206240"/>
            <a:ext cx="96012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D680CC22-4E9F-4C64-95EA-15180CEA148A}" type="datetime2">
              <a:rPr lang="zh-TW" altLang="en-US" smtClean="0"/>
              <a:t>2019年10月20日</a:t>
            </a:fld>
            <a:endParaRPr lang="zh-TW" altLang="en-US" dirty="0"/>
          </a:p>
        </p:txBody>
      </p:sp>
      <p:sp>
        <p:nvSpPr>
          <p:cNvPr id="29" name="投影片編號預留位置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B655-E279-4DE7-AFF4-4A3FE36E3A57}" type="datetime2">
              <a:rPr lang="zh-TW" altLang="en-US" smtClean="0"/>
              <a:t>2019年10月20日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1143000"/>
            <a:ext cx="1905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 dirty="0" smtClean="0"/>
              <a:t>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143000"/>
            <a:ext cx="62484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zh-TW" altLang="en-US" dirty="0"/>
              <a:t>按一下以編輯母片文字樣式</a:t>
            </a:r>
          </a:p>
          <a:p>
            <a:pPr lvl="1" rtl="0" eaLnBrk="1" latinLnBrk="0" hangingPunct="1"/>
            <a:r>
              <a:rPr lang="zh-TW" altLang="en-US" dirty="0"/>
              <a:t>第二層</a:t>
            </a:r>
          </a:p>
          <a:p>
            <a:pPr lvl="2" rtl="0" eaLnBrk="1" latinLnBrk="0" hangingPunct="1"/>
            <a:r>
              <a:rPr lang="zh-TW" altLang="en-US" dirty="0"/>
              <a:t>第三層</a:t>
            </a:r>
          </a:p>
          <a:p>
            <a:pPr lvl="3" rtl="0" eaLnBrk="1" latinLnBrk="0" hangingPunct="1"/>
            <a:r>
              <a:rPr lang="zh-TW" altLang="en-US" dirty="0"/>
              <a:t>第四層</a:t>
            </a:r>
          </a:p>
          <a:p>
            <a:pPr lvl="4" rtl="0" eaLnBrk="1" latinLnBrk="0" hangingPunct="1"/>
            <a:r>
              <a:rPr lang="zh-TW" altLang="en-US" dirty="0"/>
              <a:t>第五</a:t>
            </a:r>
            <a:r>
              <a:rPr lang="zh-TW" altLang="en-US" dirty="0" smtClean="0"/>
              <a:t>層</a:t>
            </a:r>
            <a:r>
              <a:rPr lang="en-US" altLang="zh-TW" dirty="0" smtClean="0"/>
              <a:t>a</a:t>
            </a:r>
            <a:endParaRPr kumimoji="0"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7E4AE4-EFA9-4FD9-A229-004A31E547D5}" type="datetime2">
              <a:rPr lang="zh-TW" altLang="en-US" smtClean="0"/>
              <a:t>2019年10月20日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4B7CC-4AA8-43B8-AE83-02691DCDABC3}" type="datetime2">
              <a:rPr lang="zh-TW" altLang="en-US" smtClean="0"/>
              <a:t>2019年10月20日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68323"/>
            <a:ext cx="77724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572BCF-2FF2-4C6E-B5A8-E6DE1AF4B961}" type="datetime2">
              <a:rPr lang="zh-TW" altLang="en-US" smtClean="0"/>
              <a:t>2019年10月20日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4FBF5-CDC6-4057-A311-5C521C8F5DB8}" type="datetime2">
              <a:rPr lang="zh-TW" altLang="en-US" smtClean="0"/>
              <a:t>2019年10月20日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28" name="頁尾預留位置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6" name="日期預留位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3E8C17-4C3B-4AED-BB36-C741E1DC4CDE}" type="datetime2">
              <a:rPr lang="zh-TW" altLang="en-US" smtClean="0"/>
              <a:t>2019年10月20日</a:t>
            </a:fld>
            <a:endParaRPr lang="zh-TW" altLang="en-US" dirty="0"/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 rtlCol="0"/>
          <a:lstStyle/>
          <a:p>
            <a:pPr rtl="0"/>
            <a:fld id="{A274F4D4-41C4-43DF-B10D-F70E9B50FCC2}" type="datetime2">
              <a:rPr lang="zh-TW" altLang="en-US" smtClean="0"/>
              <a:t>2019年10月20日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0D8C69-8E88-4B86-8CF3-2D8ABB71F89F}" type="datetime2">
              <a:rPr lang="zh-TW" altLang="en-US" smtClean="0"/>
              <a:t>2019年10月20日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5353496" y="1101970"/>
            <a:ext cx="338328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zh-TW" altLang="en-US" dirty="0" smtClean="0"/>
              <a:t>編輯母片標題樣式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152400" y="776288"/>
            <a:ext cx="5102352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5353496" y="2010728"/>
            <a:ext cx="338328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5A7139-9615-44C0-8E48-7B3A81ED52C4}" type="datetime2">
              <a:rPr lang="zh-TW" altLang="en-US" smtClean="0"/>
              <a:t>2019年10月20日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eaVert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D70A3B-5055-4ACA-8D9E-69847E896869}" type="datetime2">
              <a:rPr lang="zh-TW" altLang="en-US" smtClean="0"/>
              <a:t>2019年10月20日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2" name="標題預留位置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3" name="文字預留位置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zh-TW" altLang="en-US" dirty="0" smtClean="0"/>
              <a:t>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14" name="日期預留位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2233221-9E5A-44E3-8D2A-51D4D9EBD76D}" type="datetime2">
              <a:rPr lang="zh-TW" altLang="en-US" smtClean="0"/>
              <a:pPr/>
              <a:t>2019年10月20日</a:t>
            </a:fld>
            <a:endParaRPr lang="zh-TW" altLang="en-US" dirty="0"/>
          </a:p>
        </p:txBody>
      </p:sp>
      <p:sp>
        <p:nvSpPr>
          <p:cNvPr id="23" name="投影片編號預留位置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01CF334-2D5C-4859-84A6-CA7E6E43FAEB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2389010"/>
            <a:ext cx="8458200" cy="1470025"/>
          </a:xfrm>
        </p:spPr>
        <p:txBody>
          <a:bodyPr rtlCol="0"/>
          <a:lstStyle/>
          <a:p>
            <a:r>
              <a:rPr lang="zh-TW" altLang="en-US" dirty="0"/>
              <a:t>閱讀國際</a:t>
            </a:r>
            <a:r>
              <a:rPr lang="en-US" altLang="zh-TW" dirty="0"/>
              <a:t>-</a:t>
            </a:r>
            <a:r>
              <a:rPr lang="zh-TW" altLang="en-US" dirty="0"/>
              <a:t>戰爭與和平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                      </a:t>
            </a:r>
            <a:r>
              <a:rPr lang="zh-TW" altLang="en-US" sz="1800" dirty="0"/>
              <a:t>資訊科技接軌未來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67206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/>
              <a:t>焦吧</a:t>
            </a:r>
            <a:r>
              <a:rPr lang="zh-TW" altLang="en-US" sz="3600" dirty="0" smtClean="0"/>
              <a:t>哖事件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56946" y="487392"/>
            <a:ext cx="2225615" cy="685800"/>
          </a:xfrm>
          <a:prstGeom prst="rect">
            <a:avLst/>
          </a:prstGeom>
        </p:spPr>
        <p:txBody>
          <a:bodyPr vert="horz" rtlCol="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故事經過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96551" y="899303"/>
            <a:ext cx="4209691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/>
              <a:t>西元</a:t>
            </a:r>
            <a:r>
              <a:rPr lang="en-US" altLang="zh-TW" sz="2800" dirty="0" smtClean="0"/>
              <a:t>1915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7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日建立</a:t>
            </a:r>
            <a:r>
              <a:rPr lang="en-US" altLang="zh-TW" sz="2800" dirty="0" smtClean="0"/>
              <a:t>_______________</a:t>
            </a:r>
            <a:endParaRPr 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77" y="2494969"/>
            <a:ext cx="1518319" cy="215697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2" y="2494969"/>
            <a:ext cx="1636219" cy="215697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536702" y="2055022"/>
            <a:ext cx="1636219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我是大元帥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6155378" y="2056161"/>
            <a:ext cx="1518319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我是副元帥</a:t>
            </a:r>
            <a:endParaRPr 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813" y="1819726"/>
            <a:ext cx="4572396" cy="3299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50" y="4019004"/>
            <a:ext cx="1745635" cy="264490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3419901" y="3689791"/>
            <a:ext cx="2678932" cy="32921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827205" y="3252152"/>
            <a:ext cx="1864321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一起幹掉日本吧！</a:t>
            </a:r>
            <a:endParaRPr lang="en-US" dirty="0"/>
          </a:p>
        </p:txBody>
      </p:sp>
      <p:sp>
        <p:nvSpPr>
          <p:cNvPr id="17" name="矩形 16"/>
          <p:cNvSpPr/>
          <p:nvPr/>
        </p:nvSpPr>
        <p:spPr>
          <a:xfrm>
            <a:off x="5691526" y="5850173"/>
            <a:ext cx="2322414" cy="8137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我</a:t>
            </a:r>
            <a:r>
              <a:rPr lang="zh-TW" altLang="en-US" dirty="0" smtClean="0"/>
              <a:t>當時台灣的總督：</a:t>
            </a:r>
            <a:r>
              <a:rPr lang="zh-TW" altLang="en-US" u="sng" dirty="0" smtClean="0"/>
              <a:t>安東貞美</a:t>
            </a:r>
            <a:r>
              <a:rPr lang="zh-TW" altLang="en-US" dirty="0" smtClean="0"/>
              <a:t>。下令</a:t>
            </a:r>
            <a:r>
              <a:rPr lang="zh-TW" altLang="en-US" dirty="0" smtClean="0"/>
              <a:t>開始</a:t>
            </a:r>
            <a:r>
              <a:rPr lang="zh-TW" altLang="en-US" dirty="0" smtClean="0"/>
              <a:t>抓人啦！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530" y="392481"/>
            <a:ext cx="5857336" cy="651293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dirty="0" smtClean="0"/>
              <a:t>故事經過：突襲日警派出所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95624" y="843719"/>
            <a:ext cx="48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殺害日本警察、警察家眷以及漢人巡查補</a:t>
            </a:r>
            <a:endParaRPr lang="en-US" sz="2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" y="1243829"/>
            <a:ext cx="6927011" cy="5532144"/>
          </a:xfrm>
          <a:prstGeom prst="rect">
            <a:avLst/>
          </a:prstGeom>
        </p:spPr>
      </p:pic>
      <p:grpSp>
        <p:nvGrpSpPr>
          <p:cNvPr id="67" name="群組 66"/>
          <p:cNvGrpSpPr/>
          <p:nvPr/>
        </p:nvGrpSpPr>
        <p:grpSpPr>
          <a:xfrm>
            <a:off x="4968816" y="1798896"/>
            <a:ext cx="2656936" cy="916717"/>
            <a:chOff x="4968816" y="1798896"/>
            <a:chExt cx="2656936" cy="916717"/>
          </a:xfrm>
        </p:grpSpPr>
        <p:sp>
          <p:nvSpPr>
            <p:cNvPr id="4" name="橢圓 3"/>
            <p:cNvSpPr/>
            <p:nvPr/>
          </p:nvSpPr>
          <p:spPr>
            <a:xfrm>
              <a:off x="4968816" y="2534458"/>
              <a:ext cx="189781" cy="18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926348" y="1798896"/>
              <a:ext cx="1699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</a:rPr>
                <a:t>河表湖分駐所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28" name="直線接點 27"/>
            <p:cNvCxnSpPr/>
            <p:nvPr/>
          </p:nvCxnSpPr>
          <p:spPr>
            <a:xfrm flipV="1">
              <a:off x="5156440" y="2032732"/>
              <a:ext cx="769908" cy="53626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群組 67"/>
          <p:cNvGrpSpPr/>
          <p:nvPr/>
        </p:nvGrpSpPr>
        <p:grpSpPr>
          <a:xfrm>
            <a:off x="5071793" y="2272974"/>
            <a:ext cx="2615422" cy="695328"/>
            <a:chOff x="5071793" y="2272974"/>
            <a:chExt cx="2615422" cy="695328"/>
          </a:xfrm>
        </p:grpSpPr>
        <p:sp>
          <p:nvSpPr>
            <p:cNvPr id="8" name="橢圓 7"/>
            <p:cNvSpPr/>
            <p:nvPr/>
          </p:nvSpPr>
          <p:spPr>
            <a:xfrm>
              <a:off x="5071793" y="2787147"/>
              <a:ext cx="189781" cy="18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979185" y="2272974"/>
              <a:ext cx="1708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</a:rPr>
                <a:t>蚊仔只分駐所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31" name="直線接點 30"/>
            <p:cNvCxnSpPr>
              <a:endCxn id="15" idx="1"/>
            </p:cNvCxnSpPr>
            <p:nvPr/>
          </p:nvCxnSpPr>
          <p:spPr>
            <a:xfrm flipV="1">
              <a:off x="5287992" y="2457640"/>
              <a:ext cx="691193" cy="4035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群組 68"/>
          <p:cNvGrpSpPr/>
          <p:nvPr/>
        </p:nvGrpSpPr>
        <p:grpSpPr>
          <a:xfrm>
            <a:off x="4779035" y="2864943"/>
            <a:ext cx="2096215" cy="499643"/>
            <a:chOff x="4779035" y="2864943"/>
            <a:chExt cx="2096215" cy="499643"/>
          </a:xfrm>
        </p:grpSpPr>
        <p:sp>
          <p:nvSpPr>
            <p:cNvPr id="9" name="橢圓 8"/>
            <p:cNvSpPr/>
            <p:nvPr/>
          </p:nvSpPr>
          <p:spPr>
            <a:xfrm>
              <a:off x="4779035" y="3183431"/>
              <a:ext cx="189781" cy="18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287992" y="2864943"/>
              <a:ext cx="158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</a:rPr>
                <a:t>小林派出所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33" name="直線接點 32"/>
            <p:cNvCxnSpPr>
              <a:endCxn id="17" idx="1"/>
            </p:cNvCxnSpPr>
            <p:nvPr/>
          </p:nvCxnSpPr>
          <p:spPr>
            <a:xfrm flipV="1">
              <a:off x="4968816" y="3049609"/>
              <a:ext cx="319176" cy="18466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群組 69"/>
          <p:cNvGrpSpPr/>
          <p:nvPr/>
        </p:nvGrpSpPr>
        <p:grpSpPr>
          <a:xfrm>
            <a:off x="4610817" y="3286077"/>
            <a:ext cx="2350160" cy="369332"/>
            <a:chOff x="4610817" y="3286077"/>
            <a:chExt cx="2350160" cy="369332"/>
          </a:xfrm>
        </p:grpSpPr>
        <p:sp>
          <p:nvSpPr>
            <p:cNvPr id="10" name="橢圓 9"/>
            <p:cNvSpPr/>
            <p:nvPr/>
          </p:nvSpPr>
          <p:spPr>
            <a:xfrm>
              <a:off x="4610817" y="3420978"/>
              <a:ext cx="189781" cy="18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261574" y="3286077"/>
              <a:ext cx="169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</a:rPr>
                <a:t>阿里關派出所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38" name="直線接點 37"/>
            <p:cNvCxnSpPr>
              <a:stCxn id="10" idx="6"/>
            </p:cNvCxnSpPr>
            <p:nvPr/>
          </p:nvCxnSpPr>
          <p:spPr>
            <a:xfrm flipV="1">
              <a:off x="4800598" y="3470743"/>
              <a:ext cx="460976" cy="4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群組 70"/>
          <p:cNvGrpSpPr/>
          <p:nvPr/>
        </p:nvGrpSpPr>
        <p:grpSpPr>
          <a:xfrm>
            <a:off x="4398393" y="3651372"/>
            <a:ext cx="2562584" cy="373369"/>
            <a:chOff x="4398393" y="3651372"/>
            <a:chExt cx="2562584" cy="373369"/>
          </a:xfrm>
        </p:grpSpPr>
        <p:sp>
          <p:nvSpPr>
            <p:cNvPr id="11" name="橢圓 10"/>
            <p:cNvSpPr/>
            <p:nvPr/>
          </p:nvSpPr>
          <p:spPr>
            <a:xfrm>
              <a:off x="4398393" y="3651372"/>
              <a:ext cx="189781" cy="18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214127" y="3655409"/>
              <a:ext cx="1746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</a:rPr>
                <a:t>甲仙埔支廳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42" name="直線接點 41"/>
            <p:cNvCxnSpPr>
              <a:stCxn id="11" idx="6"/>
              <a:endCxn id="21" idx="1"/>
            </p:cNvCxnSpPr>
            <p:nvPr/>
          </p:nvCxnSpPr>
          <p:spPr>
            <a:xfrm>
              <a:off x="4588174" y="3741950"/>
              <a:ext cx="625953" cy="981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群組 71"/>
          <p:cNvGrpSpPr/>
          <p:nvPr/>
        </p:nvGrpSpPr>
        <p:grpSpPr>
          <a:xfrm>
            <a:off x="4045789" y="3843586"/>
            <a:ext cx="2247178" cy="456914"/>
            <a:chOff x="4045789" y="3843586"/>
            <a:chExt cx="2247178" cy="456914"/>
          </a:xfrm>
        </p:grpSpPr>
        <p:sp>
          <p:nvSpPr>
            <p:cNvPr id="12" name="橢圓 11"/>
            <p:cNvSpPr/>
            <p:nvPr/>
          </p:nvSpPr>
          <p:spPr>
            <a:xfrm>
              <a:off x="4045789" y="3843586"/>
              <a:ext cx="189781" cy="18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619444" y="3931168"/>
              <a:ext cx="1673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</a:rPr>
                <a:t>大邱園派出所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44" name="直線接點 43"/>
            <p:cNvCxnSpPr>
              <a:stCxn id="12" idx="5"/>
            </p:cNvCxnSpPr>
            <p:nvPr/>
          </p:nvCxnSpPr>
          <p:spPr>
            <a:xfrm>
              <a:off x="4207777" y="3998211"/>
              <a:ext cx="380397" cy="1308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群組 72"/>
          <p:cNvGrpSpPr/>
          <p:nvPr/>
        </p:nvGrpSpPr>
        <p:grpSpPr>
          <a:xfrm>
            <a:off x="3907768" y="4186815"/>
            <a:ext cx="2231006" cy="449016"/>
            <a:chOff x="3907768" y="4186815"/>
            <a:chExt cx="2231006" cy="449016"/>
          </a:xfrm>
        </p:grpSpPr>
        <p:sp>
          <p:nvSpPr>
            <p:cNvPr id="13" name="橢圓 12"/>
            <p:cNvSpPr/>
            <p:nvPr/>
          </p:nvSpPr>
          <p:spPr>
            <a:xfrm>
              <a:off x="3907768" y="4186815"/>
              <a:ext cx="189781" cy="18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344479" y="4266499"/>
              <a:ext cx="179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</a:rPr>
                <a:t>十張犁派出所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46" name="直線接點 45"/>
            <p:cNvCxnSpPr>
              <a:stCxn id="13" idx="5"/>
            </p:cNvCxnSpPr>
            <p:nvPr/>
          </p:nvCxnSpPr>
          <p:spPr>
            <a:xfrm>
              <a:off x="4069756" y="4341440"/>
              <a:ext cx="290896" cy="762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群組 74"/>
          <p:cNvGrpSpPr/>
          <p:nvPr/>
        </p:nvGrpSpPr>
        <p:grpSpPr>
          <a:xfrm>
            <a:off x="3364842" y="2821252"/>
            <a:ext cx="1488057" cy="945387"/>
            <a:chOff x="3364842" y="2821252"/>
            <a:chExt cx="1488057" cy="945387"/>
          </a:xfrm>
        </p:grpSpPr>
        <p:sp>
          <p:nvSpPr>
            <p:cNvPr id="47" name="橢圓 46"/>
            <p:cNvSpPr/>
            <p:nvPr/>
          </p:nvSpPr>
          <p:spPr>
            <a:xfrm>
              <a:off x="3364842" y="3585484"/>
              <a:ext cx="189781" cy="18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3447874" y="2821252"/>
              <a:ext cx="1405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</a:rPr>
                <a:t>南庄派出所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54" name="直線接點 53"/>
            <p:cNvCxnSpPr/>
            <p:nvPr/>
          </p:nvCxnSpPr>
          <p:spPr>
            <a:xfrm flipV="1">
              <a:off x="3554623" y="3190584"/>
              <a:ext cx="515133" cy="4115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>
            <a:off x="2196480" y="3919323"/>
            <a:ext cx="1599144" cy="957468"/>
            <a:chOff x="2196480" y="3919323"/>
            <a:chExt cx="1599144" cy="957468"/>
          </a:xfrm>
        </p:grpSpPr>
        <p:sp>
          <p:nvSpPr>
            <p:cNvPr id="49" name="橢圓 48"/>
            <p:cNvSpPr/>
            <p:nvPr/>
          </p:nvSpPr>
          <p:spPr>
            <a:xfrm>
              <a:off x="3215336" y="3919323"/>
              <a:ext cx="189781" cy="18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2196480" y="4507459"/>
              <a:ext cx="1599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</a:rPr>
                <a:t>崗仔林派出所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56" name="直線接點 55"/>
            <p:cNvCxnSpPr/>
            <p:nvPr/>
          </p:nvCxnSpPr>
          <p:spPr>
            <a:xfrm flipH="1">
              <a:off x="2996053" y="4100478"/>
              <a:ext cx="267612" cy="4069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群組 75"/>
          <p:cNvGrpSpPr/>
          <p:nvPr/>
        </p:nvGrpSpPr>
        <p:grpSpPr>
          <a:xfrm>
            <a:off x="1575001" y="3512159"/>
            <a:ext cx="1613539" cy="512582"/>
            <a:chOff x="1575001" y="3512159"/>
            <a:chExt cx="1613539" cy="512582"/>
          </a:xfrm>
        </p:grpSpPr>
        <p:sp>
          <p:nvSpPr>
            <p:cNvPr id="58" name="橢圓 57"/>
            <p:cNvSpPr/>
            <p:nvPr/>
          </p:nvSpPr>
          <p:spPr>
            <a:xfrm>
              <a:off x="2945468" y="3512159"/>
              <a:ext cx="189781" cy="18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1575001" y="3655409"/>
              <a:ext cx="161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</a:rPr>
                <a:t>芒仔</a:t>
              </a:r>
              <a:r>
                <a:rPr lang="zh-TW" altLang="en-US" b="1" dirty="0">
                  <a:solidFill>
                    <a:srgbClr val="002060"/>
                  </a:solidFill>
                </a:rPr>
                <a:t>芒</a:t>
              </a:r>
              <a:r>
                <a:rPr lang="zh-TW" altLang="en-US" b="1" dirty="0" smtClean="0">
                  <a:solidFill>
                    <a:srgbClr val="002060"/>
                  </a:solidFill>
                </a:rPr>
                <a:t>派出所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61" name="直線接點 60"/>
            <p:cNvCxnSpPr/>
            <p:nvPr/>
          </p:nvCxnSpPr>
          <p:spPr>
            <a:xfrm flipH="1">
              <a:off x="2501661" y="3585484"/>
              <a:ext cx="433387" cy="1078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群組 76"/>
          <p:cNvGrpSpPr/>
          <p:nvPr/>
        </p:nvGrpSpPr>
        <p:grpSpPr>
          <a:xfrm>
            <a:off x="1261879" y="3100333"/>
            <a:ext cx="1777039" cy="369332"/>
            <a:chOff x="1261879" y="3100333"/>
            <a:chExt cx="1777039" cy="369332"/>
          </a:xfrm>
        </p:grpSpPr>
        <p:sp>
          <p:nvSpPr>
            <p:cNvPr id="62" name="橢圓 61"/>
            <p:cNvSpPr/>
            <p:nvPr/>
          </p:nvSpPr>
          <p:spPr>
            <a:xfrm>
              <a:off x="2849137" y="3240426"/>
              <a:ext cx="189781" cy="18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1261879" y="3100333"/>
              <a:ext cx="1367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</a:rPr>
                <a:t>焦吧哖支廳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65" name="直線接點 64"/>
            <p:cNvCxnSpPr>
              <a:stCxn id="62" idx="2"/>
            </p:cNvCxnSpPr>
            <p:nvPr/>
          </p:nvCxnSpPr>
          <p:spPr>
            <a:xfrm flipH="1" flipV="1">
              <a:off x="2579299" y="3286078"/>
              <a:ext cx="269838" cy="449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字方塊 6"/>
          <p:cNvSpPr txBox="1"/>
          <p:nvPr/>
        </p:nvSpPr>
        <p:spPr>
          <a:xfrm>
            <a:off x="172530" y="4507459"/>
            <a:ext cx="191506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/>
              <a:t>日本從阿猴廳及台北廳派警察隊圍攻甲仙埔抗日軍，並焚燒甲仙埔全村作為報復</a:t>
            </a:r>
            <a:r>
              <a:rPr lang="zh-TW" altLang="en-US" sz="2000" dirty="0"/>
              <a:t>。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41553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804" y="556404"/>
            <a:ext cx="5917721" cy="694426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dirty="0" smtClean="0"/>
              <a:t>故事經過：突襲日本派出所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5" y="1765090"/>
            <a:ext cx="7896225" cy="42767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274587" y="1250830"/>
            <a:ext cx="629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西元</a:t>
            </a:r>
            <a:r>
              <a:rPr lang="en-US" altLang="zh-TW" sz="2000" dirty="0" smtClean="0"/>
              <a:t>1915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8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日突襲南庄派出所，並焚毀南庄派出所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91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7804" y="556404"/>
            <a:ext cx="5917721" cy="694426"/>
          </a:xfrm>
          <a:prstGeom prst="rect">
            <a:avLst/>
          </a:prstGeom>
        </p:spPr>
        <p:txBody>
          <a:bodyPr vert="horz" rtlCol="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故事經過：突襲日本派出所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9" y="2010314"/>
            <a:ext cx="8753475" cy="39243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62974" y="3752491"/>
            <a:ext cx="3226279" cy="21479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250036" y="1497881"/>
            <a:ext cx="496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南庄派出所，包括兩名漢人，共</a:t>
            </a:r>
            <a:r>
              <a:rPr lang="en-US" altLang="zh-TW" sz="2000" dirty="0" smtClean="0"/>
              <a:t>19</a:t>
            </a:r>
            <a:r>
              <a:rPr lang="zh-TW" altLang="en-US" sz="2000" dirty="0" smtClean="0"/>
              <a:t>人死亡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1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7804" y="642668"/>
            <a:ext cx="5917721" cy="694426"/>
          </a:xfrm>
          <a:prstGeom prst="rect">
            <a:avLst/>
          </a:prstGeom>
        </p:spPr>
        <p:txBody>
          <a:bodyPr vert="horz" rtlCol="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故事經過：日警請求日軍支援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06" y="1636904"/>
            <a:ext cx="5359189" cy="4730870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 rot="19457943">
            <a:off x="4934797" y="3397041"/>
            <a:ext cx="315636" cy="690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向下箭號 8"/>
          <p:cNvSpPr/>
          <p:nvPr/>
        </p:nvSpPr>
        <p:spPr>
          <a:xfrm rot="14140261">
            <a:off x="4681136" y="4050057"/>
            <a:ext cx="315636" cy="972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向下箭號 9"/>
          <p:cNvSpPr/>
          <p:nvPr/>
        </p:nvSpPr>
        <p:spPr>
          <a:xfrm rot="10800000">
            <a:off x="5264317" y="4472078"/>
            <a:ext cx="315636" cy="1773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 rot="845338">
            <a:off x="4186058" y="3154052"/>
            <a:ext cx="1052423" cy="4140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橢圓 11"/>
          <p:cNvSpPr/>
          <p:nvPr/>
        </p:nvSpPr>
        <p:spPr>
          <a:xfrm rot="171156">
            <a:off x="3650195" y="4734009"/>
            <a:ext cx="1052423" cy="4140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579953" y="6186916"/>
            <a:ext cx="6640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旗山</a:t>
            </a:r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6245525" y="1164566"/>
            <a:ext cx="2596550" cy="330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000" dirty="0" smtClean="0"/>
              <a:t>抗日軍因南庄派出所的勝利，集結更多的義軍攻打焦吧哖支廳，日本從大目降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新化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調來一百多名警力支援，並請求日軍的支援。</a:t>
            </a:r>
            <a:endParaRPr lang="en-US" altLang="zh-TW" sz="2000" dirty="0" smtClean="0"/>
          </a:p>
          <a:p>
            <a:pPr algn="just"/>
            <a:r>
              <a:rPr lang="zh-TW" altLang="en-US" sz="2000" dirty="0" smtClean="0"/>
              <a:t>日軍從六甲、新化及旗山派三支軍隊攻打抗日軍。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5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7804" y="642668"/>
            <a:ext cx="6616460" cy="694426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故事經過：日軍以暴制暴，開始屠殺百姓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2" y="1833027"/>
            <a:ext cx="7125419" cy="460480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54015" y="1385005"/>
            <a:ext cx="7418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西元</a:t>
            </a:r>
            <a:r>
              <a:rPr lang="en-US" altLang="zh-TW" sz="2000" u="sng" dirty="0" smtClean="0"/>
              <a:t>1915</a:t>
            </a:r>
            <a:r>
              <a:rPr lang="zh-TW" altLang="en-US" sz="2000" dirty="0" smtClean="0"/>
              <a:t>年</a:t>
            </a:r>
            <a:r>
              <a:rPr lang="en-US" altLang="zh-TW" sz="2000" u="sng" dirty="0" smtClean="0"/>
              <a:t>8</a:t>
            </a:r>
            <a:r>
              <a:rPr lang="zh-TW" altLang="en-US" sz="2000" dirty="0" smtClean="0"/>
              <a:t>月</a:t>
            </a:r>
            <a:r>
              <a:rPr lang="en-US" altLang="zh-TW" sz="2000" u="sng" dirty="0" smtClean="0"/>
              <a:t>6</a:t>
            </a:r>
            <a:r>
              <a:rPr lang="zh-TW" altLang="en-US" sz="2000" dirty="0" smtClean="0"/>
              <a:t>日</a:t>
            </a:r>
            <a:r>
              <a:rPr lang="zh-TW" altLang="en-US" sz="2000" dirty="0" smtClean="0"/>
              <a:t>，日軍屠殺竹圍庄民，</a:t>
            </a:r>
            <a:r>
              <a:rPr lang="zh-TW" altLang="en-US" sz="2000" dirty="0" smtClean="0"/>
              <a:t>共</a:t>
            </a:r>
            <a:r>
              <a:rPr lang="en-US" altLang="zh-TW" sz="2000" u="sng" dirty="0" smtClean="0"/>
              <a:t>251</a:t>
            </a:r>
            <a:r>
              <a:rPr lang="zh-TW" altLang="en-US" sz="2000" dirty="0" smtClean="0"/>
              <a:t>人</a:t>
            </a:r>
            <a:r>
              <a:rPr lang="zh-TW" altLang="en-US" sz="2000" dirty="0" smtClean="0"/>
              <a:t>死亡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76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70935" y="772064"/>
            <a:ext cx="6918385" cy="694426"/>
          </a:xfrm>
          <a:prstGeom prst="rect">
            <a:avLst/>
          </a:prstGeom>
        </p:spPr>
        <p:txBody>
          <a:bodyPr vert="horz" rtlCol="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故事經過：義軍敗退，日軍持續屠殺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54" y="2213242"/>
            <a:ext cx="5168839" cy="386879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54015" y="1385005"/>
            <a:ext cx="741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西元</a:t>
            </a:r>
            <a:r>
              <a:rPr lang="en-US" altLang="zh-TW" sz="2000" dirty="0" smtClean="0"/>
              <a:t>1915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8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日至</a:t>
            </a:r>
            <a:r>
              <a:rPr lang="en-US" altLang="zh-TW" sz="2000" dirty="0" smtClean="0"/>
              <a:t>8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日間，日軍在焦吧哖境內的村莊進行屠殺，經確認，死亡人數達</a:t>
            </a:r>
            <a:r>
              <a:rPr lang="en-US" altLang="zh-TW" sz="2000" dirty="0" smtClean="0"/>
              <a:t>2819</a:t>
            </a:r>
            <a:r>
              <a:rPr lang="zh-TW" altLang="en-US" sz="2000" dirty="0" smtClean="0"/>
              <a:t>人。</a:t>
            </a:r>
            <a:endParaRPr 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40943" y="6082040"/>
            <a:ext cx="52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臺</a:t>
            </a:r>
            <a:r>
              <a:rPr lang="zh-TW" altLang="en-US" dirty="0" smtClean="0"/>
              <a:t>南市新化區挖出數千具枯骨，已證明為焦吧哖事件中被日軍屠殺的村民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23026" y="521898"/>
            <a:ext cx="6918385" cy="694426"/>
          </a:xfrm>
          <a:prstGeom prst="rect">
            <a:avLst/>
          </a:prstGeom>
        </p:spPr>
        <p:txBody>
          <a:bodyPr vert="horz" rtlCol="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故事結局：余清芳、江定先後被捕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50" y="1216324"/>
            <a:ext cx="2576303" cy="34419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20" y="1216324"/>
            <a:ext cx="2400852" cy="350250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85004" y="4856672"/>
            <a:ext cx="3062377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1915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19</a:t>
            </a:r>
            <a:r>
              <a:rPr lang="zh-TW" altLang="en-US" dirty="0" smtClean="0"/>
              <a:t>日，逃到曾文溪旁，日軍策動王萊庄的村民已邀請余清芳的手段，等於清芳鬆懈後，於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22</a:t>
            </a:r>
            <a:r>
              <a:rPr lang="zh-TW" altLang="en-US" dirty="0" smtClean="0"/>
              <a:t>日將其綑綁送交日警。</a:t>
            </a:r>
            <a:r>
              <a:rPr lang="en-US" altLang="zh-TW" dirty="0" smtClean="0"/>
              <a:t>9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23</a:t>
            </a:r>
            <a:r>
              <a:rPr lang="zh-TW" altLang="en-US" dirty="0" smtClean="0"/>
              <a:t>日執行死刑。</a:t>
            </a:r>
            <a:endParaRPr 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380008" y="4856672"/>
            <a:ext cx="3062377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1916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16</a:t>
            </a:r>
            <a:r>
              <a:rPr lang="zh-TW" altLang="en-US" dirty="0" smtClean="0"/>
              <a:t>日，日本假借招降的名義騙江定下山，並於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18</a:t>
            </a:r>
            <a:r>
              <a:rPr lang="zh-TW" altLang="en-US" dirty="0" smtClean="0"/>
              <a:t>日將其逮捕，並於</a:t>
            </a:r>
            <a:r>
              <a:rPr lang="en-US" altLang="zh-TW" dirty="0" smtClean="0"/>
              <a:t>9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13</a:t>
            </a:r>
            <a:r>
              <a:rPr lang="zh-TW" altLang="en-US" dirty="0" smtClean="0"/>
              <a:t>日執行死刑。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0" y="1862228"/>
            <a:ext cx="7023699" cy="4353532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562709" y="4149306"/>
            <a:ext cx="1759789" cy="24240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396579" y="1022230"/>
            <a:ext cx="6400800" cy="694426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因焦吧哖事件而被判死刑的人高達</a:t>
            </a:r>
            <a:r>
              <a:rPr lang="en-US" altLang="zh-TW" dirty="0" smtClean="0"/>
              <a:t>866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132717" y="6340415"/>
            <a:ext cx="92302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余清芳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96579" y="849701"/>
            <a:ext cx="6400800" cy="694426"/>
          </a:xfrm>
          <a:prstGeom prst="rect">
            <a:avLst/>
          </a:prstGeom>
        </p:spPr>
        <p:txBody>
          <a:bodyPr vert="horz" rtlCol="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我們從這些歷史事件學到些什麼</a:t>
            </a:r>
            <a:r>
              <a:rPr lang="zh-TW" altLang="en-US" dirty="0"/>
              <a:t>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9" y="1725282"/>
            <a:ext cx="7620000" cy="49434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9947" y="1544127"/>
            <a:ext cx="3088257" cy="2122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/>
              <a:t>焦吧哖事件，共</a:t>
            </a:r>
            <a:r>
              <a:rPr lang="en-US" altLang="zh-TW" sz="2000" dirty="0" smtClean="0"/>
              <a:t>866</a:t>
            </a:r>
            <a:r>
              <a:rPr lang="zh-TW" altLang="en-US" sz="2000" dirty="0" smtClean="0"/>
              <a:t>人被判死刑，日本國內譁然，最後安東貞美以日本天皇即位為由頒布特赦令，將剩餘的</a:t>
            </a:r>
            <a:r>
              <a:rPr lang="en-US" altLang="zh-TW" sz="2000" dirty="0" smtClean="0"/>
              <a:t>703</a:t>
            </a:r>
            <a:r>
              <a:rPr lang="zh-TW" altLang="en-US" sz="2000" dirty="0" smtClean="0"/>
              <a:t>名死囚改判無期徒刑</a:t>
            </a:r>
            <a:r>
              <a:rPr lang="zh-TW" altLang="en-US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8" y="947650"/>
            <a:ext cx="8385408" cy="52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96579" y="849701"/>
            <a:ext cx="6400800" cy="694426"/>
          </a:xfrm>
          <a:prstGeom prst="rect">
            <a:avLst/>
          </a:prstGeom>
        </p:spPr>
        <p:txBody>
          <a:bodyPr vert="horz" rtlCol="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我們從這些歷史事件學到些什麼</a:t>
            </a:r>
            <a:r>
              <a:rPr lang="zh-TW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8287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58" y="1907740"/>
            <a:ext cx="5322543" cy="46985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9344" y="711679"/>
            <a:ext cx="8229600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dirty="0" smtClean="0"/>
              <a:t>日治時代的焦吧哖就是現在台南市的南化、楠西、玉井、左鎮一帶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5546784" y="3538360"/>
            <a:ext cx="698740" cy="543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>
            <a:off x="4755322" y="4973807"/>
            <a:ext cx="698740" cy="7455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/>
          <p:cNvSpPr/>
          <p:nvPr/>
        </p:nvSpPr>
        <p:spPr>
          <a:xfrm>
            <a:off x="5104692" y="4081824"/>
            <a:ext cx="709512" cy="7627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 rot="1725523">
            <a:off x="5934236" y="4000345"/>
            <a:ext cx="709512" cy="12501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焦吧哖事件的前因：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8" y="2209800"/>
            <a:ext cx="2709167" cy="1815142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4054416" y="2219864"/>
            <a:ext cx="4045788" cy="1309777"/>
          </a:xfrm>
          <a:prstGeom prst="wedgeRectCallout">
            <a:avLst>
              <a:gd name="adj1" fmla="val -57080"/>
              <a:gd name="adj2" fmla="val 25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土地被日本人徵收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人民種的甘蔗全部都給日本人收走，收購價格高低由日本人決定。</a:t>
            </a:r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49" y="4302423"/>
            <a:ext cx="2661486" cy="1960353"/>
          </a:xfrm>
          <a:prstGeom prst="rect">
            <a:avLst/>
          </a:prstGeom>
        </p:spPr>
      </p:pic>
      <p:sp>
        <p:nvSpPr>
          <p:cNvPr id="8" name="矩形圖說文字 7"/>
          <p:cNvSpPr/>
          <p:nvPr/>
        </p:nvSpPr>
        <p:spPr>
          <a:xfrm>
            <a:off x="4054416" y="4442604"/>
            <a:ext cx="4045788" cy="1309777"/>
          </a:xfrm>
          <a:prstGeom prst="wedgeRectCallout">
            <a:avLst>
              <a:gd name="adj1" fmla="val -57080"/>
              <a:gd name="adj2" fmla="val 2561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1913</a:t>
            </a:r>
            <a:r>
              <a:rPr lang="zh-TW" altLang="en-US" dirty="0" smtClean="0"/>
              <a:t>年與</a:t>
            </a:r>
            <a:r>
              <a:rPr lang="en-US" altLang="zh-TW" dirty="0" smtClean="0"/>
              <a:t>1914</a:t>
            </a:r>
            <a:r>
              <a:rPr lang="zh-TW" altLang="en-US" dirty="0" smtClean="0"/>
              <a:t>年兩次颱風肆虐，甘蔗田都毀壞了，蔗農賺不到錢，米又很貴，生計受到影響。</a:t>
            </a:r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968815" y="6078110"/>
            <a:ext cx="322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基於上述，反抗勢力逐漸崛起。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0113" y="703053"/>
            <a:ext cx="2182483" cy="84970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 smtClean="0"/>
              <a:t>主要人物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" y="2070339"/>
            <a:ext cx="2210085" cy="291348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59125" y="5149970"/>
            <a:ext cx="192369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余清芳</a:t>
            </a:r>
            <a:endParaRPr 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618672" y="5149970"/>
            <a:ext cx="192369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江定</a:t>
            </a:r>
            <a:endParaRPr 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81332" y="5149970"/>
            <a:ext cx="192369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羅俊</a:t>
            </a:r>
            <a:endParaRPr 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55" y="2070339"/>
            <a:ext cx="2191325" cy="292761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44" y="2070339"/>
            <a:ext cx="2197867" cy="29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382705" y="448571"/>
            <a:ext cx="2398143" cy="823823"/>
          </a:xfrm>
        </p:spPr>
        <p:txBody>
          <a:bodyPr rtlCol="0"/>
          <a:lstStyle/>
          <a:p>
            <a:pPr rtl="0"/>
            <a:r>
              <a:rPr lang="zh-TW" altLang="en-US" dirty="0" smtClean="0"/>
              <a:t>故事開始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" y="1595888"/>
            <a:ext cx="1995844" cy="2631056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2725947" y="1105259"/>
            <a:ext cx="4339087" cy="1561381"/>
          </a:xfrm>
          <a:prstGeom prst="wedgeRectCallout">
            <a:avLst>
              <a:gd name="adj1" fmla="val -57689"/>
              <a:gd name="adj2" fmla="val 2935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/>
              <a:t>余清芳曾擔任</a:t>
            </a:r>
            <a:r>
              <a:rPr lang="zh-TW" altLang="en-US" sz="2400" dirty="0" smtClean="0"/>
              <a:t>台南</a:t>
            </a:r>
            <a:r>
              <a:rPr lang="zh-TW" altLang="en-US" sz="2400" u="sng" dirty="0" smtClean="0"/>
              <a:t>巡查捕</a:t>
            </a:r>
            <a:r>
              <a:rPr lang="zh-TW" altLang="en-US" sz="2400" dirty="0" smtClean="0"/>
              <a:t>，</a:t>
            </a:r>
            <a:r>
              <a:rPr lang="zh-TW" altLang="en-US" sz="2400" dirty="0" smtClean="0"/>
              <a:t>但看不慣日本欺壓臺灣人，因此加入宗教秘密組織，而</a:t>
            </a:r>
            <a:r>
              <a:rPr lang="zh-TW" altLang="en-US" sz="2400" dirty="0" smtClean="0"/>
              <a:t>認識</a:t>
            </a:r>
            <a:endParaRPr lang="en-US" altLang="zh-TW" sz="2400" dirty="0" smtClean="0"/>
          </a:p>
          <a:p>
            <a:r>
              <a:rPr lang="zh-TW" altLang="en-US" sz="2400" u="sng" dirty="0" smtClean="0"/>
              <a:t>蘇有志</a:t>
            </a:r>
            <a:r>
              <a:rPr lang="zh-TW" altLang="en-US" sz="2400" dirty="0" smtClean="0"/>
              <a:t>。</a:t>
            </a:r>
            <a:endParaRPr 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59" y="3109821"/>
            <a:ext cx="1930400" cy="2679700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3260784" y="2566357"/>
            <a:ext cx="310551" cy="543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圖說文字 9"/>
          <p:cNvSpPr/>
          <p:nvPr/>
        </p:nvSpPr>
        <p:spPr>
          <a:xfrm>
            <a:off x="4508470" y="2911416"/>
            <a:ext cx="3942272" cy="1552755"/>
          </a:xfrm>
          <a:prstGeom prst="wedgeRectCallout">
            <a:avLst>
              <a:gd name="adj1" fmla="val -57046"/>
              <a:gd name="adj2" fmla="val -1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u="sng" dirty="0" smtClean="0"/>
              <a:t>蘇有志</a:t>
            </a:r>
            <a:r>
              <a:rPr lang="zh-TW" altLang="en-US" sz="2400" dirty="0" smtClean="0"/>
              <a:t>在</a:t>
            </a:r>
            <a:r>
              <a:rPr lang="zh-TW" altLang="en-US" sz="2400" dirty="0" smtClean="0"/>
              <a:t>台南市經營一間廟宇，</a:t>
            </a:r>
            <a:r>
              <a:rPr lang="zh-TW" altLang="en-US" sz="2400" dirty="0" smtClean="0"/>
              <a:t>名稱</a:t>
            </a:r>
            <a:r>
              <a:rPr lang="zh-TW" altLang="en-US" sz="2400" u="sng" dirty="0" smtClean="0"/>
              <a:t>西來庵</a:t>
            </a:r>
            <a:r>
              <a:rPr lang="zh-TW" altLang="en-US" sz="2400" dirty="0" smtClean="0"/>
              <a:t>，</a:t>
            </a:r>
            <a:r>
              <a:rPr lang="zh-TW" altLang="en-US" sz="2400" dirty="0" smtClean="0"/>
              <a:t>並找余清芳一起主持，悄悄籌畫抗日行動。</a:t>
            </a:r>
            <a:endParaRPr lang="en-US" sz="24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25" y="4901944"/>
            <a:ext cx="2823842" cy="1775154"/>
          </a:xfrm>
          <a:prstGeom prst="rect">
            <a:avLst/>
          </a:prstGeom>
        </p:spPr>
      </p:pic>
      <p:sp>
        <p:nvSpPr>
          <p:cNvPr id="12" name="向下箭號 11"/>
          <p:cNvSpPr/>
          <p:nvPr/>
        </p:nvSpPr>
        <p:spPr>
          <a:xfrm>
            <a:off x="5771071" y="4520235"/>
            <a:ext cx="310551" cy="46368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398652" y="6006786"/>
            <a:ext cx="1434797" cy="3693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n w="6350">
                  <a:noFill/>
                </a:ln>
              </a:rPr>
              <a:t>西來庵</a:t>
            </a:r>
            <a:endParaRPr lang="en-US" dirty="0">
              <a:ln w="63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90910"/>
            <a:ext cx="2277374" cy="70305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工作分</a:t>
            </a:r>
            <a:r>
              <a:rPr lang="zh-TW" altLang="en-US" dirty="0"/>
              <a:t>配</a:t>
            </a:r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27" y="942436"/>
            <a:ext cx="1699956" cy="22409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64" y="3881887"/>
            <a:ext cx="1833759" cy="2449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47" y="3821502"/>
            <a:ext cx="1884567" cy="2510287"/>
          </a:xfrm>
          <a:prstGeom prst="rect">
            <a:avLst/>
          </a:prstGeom>
        </p:spPr>
      </p:pic>
      <p:sp>
        <p:nvSpPr>
          <p:cNvPr id="11" name="左大括弧 10"/>
          <p:cNvSpPr/>
          <p:nvPr/>
        </p:nvSpPr>
        <p:spPr>
          <a:xfrm rot="5400000">
            <a:off x="4252546" y="1281771"/>
            <a:ext cx="560718" cy="4518748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451894" y="942436"/>
            <a:ext cx="1340385" cy="646331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靠宗教力量找信徒加入</a:t>
            </a:r>
            <a:endParaRPr 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315649" y="5685458"/>
            <a:ext cx="1340385" cy="646331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提供武力團體</a:t>
            </a:r>
            <a:endParaRPr 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02748" y="3967432"/>
            <a:ext cx="1340385" cy="92333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負責與</a:t>
            </a:r>
            <a:r>
              <a:rPr lang="zh-TW" altLang="en-US" dirty="0" smtClean="0"/>
              <a:t>中國抗日份子連絡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947" y="401128"/>
            <a:ext cx="2389517" cy="763438"/>
          </a:xfrm>
        </p:spPr>
        <p:txBody>
          <a:bodyPr rtlCol="0"/>
          <a:lstStyle/>
          <a:p>
            <a:pPr rtl="0"/>
            <a:r>
              <a:rPr lang="zh-TW" altLang="en-US" dirty="0" smtClean="0"/>
              <a:t>如何號召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" y="1223518"/>
            <a:ext cx="2290315" cy="30192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65" y="3295579"/>
            <a:ext cx="2951595" cy="2114221"/>
          </a:xfrm>
          <a:prstGeom prst="rect">
            <a:avLst/>
          </a:prstGeom>
        </p:spPr>
      </p:pic>
      <p:sp>
        <p:nvSpPr>
          <p:cNvPr id="8" name="矩形圖說文字 7"/>
          <p:cNvSpPr/>
          <p:nvPr/>
        </p:nvSpPr>
        <p:spPr>
          <a:xfrm>
            <a:off x="2941609" y="1420496"/>
            <a:ext cx="4019909" cy="1259456"/>
          </a:xfrm>
          <a:prstGeom prst="wedgeRectCallout">
            <a:avLst>
              <a:gd name="adj1" fmla="val -53666"/>
              <a:gd name="adj2" fmla="val -23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/>
              <a:t>余</a:t>
            </a:r>
            <a:r>
              <a:rPr lang="zh-TW" altLang="en-US" sz="2400" dirty="0" smtClean="0"/>
              <a:t>說：「</a:t>
            </a:r>
            <a:r>
              <a:rPr lang="zh-TW" altLang="en-US" sz="2400" dirty="0"/>
              <a:t>西元</a:t>
            </a:r>
            <a:r>
              <a:rPr lang="en-US" altLang="zh-TW" sz="2400" dirty="0"/>
              <a:t>1915</a:t>
            </a:r>
            <a:r>
              <a:rPr lang="zh-TW" altLang="en-US" sz="2400" dirty="0"/>
              <a:t>年農曆</a:t>
            </a:r>
            <a:r>
              <a:rPr lang="en-US" altLang="zh-TW" sz="2400" dirty="0"/>
              <a:t>7</a:t>
            </a:r>
            <a:r>
              <a:rPr lang="zh-TW" altLang="en-US" sz="2400" dirty="0"/>
              <a:t>月，會連續下黑雨</a:t>
            </a:r>
            <a:r>
              <a:rPr lang="en-US" altLang="zh-TW" sz="2400" dirty="0"/>
              <a:t>7</a:t>
            </a:r>
            <a:r>
              <a:rPr lang="zh-TW" altLang="en-US" sz="2400" dirty="0"/>
              <a:t>天，會有大災難，若要避難請買</a:t>
            </a:r>
            <a:r>
              <a:rPr lang="en-US" altLang="zh-TW" sz="2400" dirty="0"/>
              <a:t>……</a:t>
            </a:r>
            <a:r>
              <a:rPr lang="zh-TW" altLang="en-US" sz="2400" dirty="0" smtClean="0"/>
              <a:t>」</a:t>
            </a:r>
            <a:endParaRPr lang="en-US" sz="2400" dirty="0"/>
          </a:p>
        </p:txBody>
      </p:sp>
      <p:sp>
        <p:nvSpPr>
          <p:cNvPr id="9" name="向下箭號 8"/>
          <p:cNvSpPr/>
          <p:nvPr/>
        </p:nvSpPr>
        <p:spPr>
          <a:xfrm>
            <a:off x="5382883" y="2558789"/>
            <a:ext cx="431320" cy="6556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738066" y="5040468"/>
            <a:ext cx="1434797" cy="3693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n w="6350">
                  <a:noFill/>
                </a:ln>
              </a:rPr>
              <a:t>避</a:t>
            </a:r>
            <a:r>
              <a:rPr lang="zh-TW" altLang="en-US" dirty="0">
                <a:ln w="6350">
                  <a:noFill/>
                </a:ln>
              </a:rPr>
              <a:t>彈</a:t>
            </a:r>
            <a:r>
              <a:rPr lang="zh-TW" altLang="en-US" dirty="0" smtClean="0">
                <a:ln w="6350">
                  <a:noFill/>
                </a:ln>
              </a:rPr>
              <a:t>神符</a:t>
            </a:r>
            <a:endParaRPr lang="en-US" dirty="0">
              <a:ln w="6350">
                <a:noFill/>
              </a:ln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3879011" y="5320890"/>
            <a:ext cx="431320" cy="6556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493700" y="6025427"/>
            <a:ext cx="32607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因此號召了</a:t>
            </a:r>
            <a:r>
              <a:rPr lang="en-US" altLang="zh-TW" sz="2400" dirty="0" smtClean="0"/>
              <a:t>1200</a:t>
            </a:r>
            <a:r>
              <a:rPr lang="zh-TW" altLang="en-US" sz="2400" dirty="0" smtClean="0"/>
              <a:t>名義軍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6403"/>
            <a:ext cx="2225615" cy="685800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dirty="0" smtClean="0"/>
              <a:t>故事經過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8" y="1490634"/>
            <a:ext cx="1638471" cy="21824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36" y="2781222"/>
            <a:ext cx="1549442" cy="204257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9" y="3921547"/>
            <a:ext cx="1638471" cy="212916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562046" y="3202347"/>
            <a:ext cx="168215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羅俊及蘇有志被</a:t>
            </a:r>
            <a:r>
              <a:rPr lang="zh-TW" altLang="en-US" dirty="0" smtClean="0"/>
              <a:t>日警抓到，抗日消息走露。</a:t>
            </a:r>
            <a:endParaRPr lang="en-US" dirty="0"/>
          </a:p>
        </p:txBody>
      </p:sp>
      <p:cxnSp>
        <p:nvCxnSpPr>
          <p:cNvPr id="11" name="直線單箭頭接點 10"/>
          <p:cNvCxnSpPr>
            <a:stCxn id="5" idx="3"/>
          </p:cNvCxnSpPr>
          <p:nvPr/>
        </p:nvCxnSpPr>
        <p:spPr>
          <a:xfrm>
            <a:off x="2223289" y="2581875"/>
            <a:ext cx="338757" cy="6204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8" idx="3"/>
          </p:cNvCxnSpPr>
          <p:nvPr/>
        </p:nvCxnSpPr>
        <p:spPr>
          <a:xfrm flipV="1">
            <a:off x="2223290" y="4402676"/>
            <a:ext cx="338756" cy="5834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9" idx="3"/>
            <a:endCxn id="7" idx="1"/>
          </p:cNvCxnSpPr>
          <p:nvPr/>
        </p:nvCxnSpPr>
        <p:spPr>
          <a:xfrm>
            <a:off x="4244197" y="3664012"/>
            <a:ext cx="428439" cy="1384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圖說文字 19"/>
          <p:cNvSpPr/>
          <p:nvPr/>
        </p:nvSpPr>
        <p:spPr>
          <a:xfrm>
            <a:off x="4596439" y="1769434"/>
            <a:ext cx="1701836" cy="855751"/>
          </a:xfrm>
          <a:prstGeom prst="wedgeRectCallout">
            <a:avLst>
              <a:gd name="adj1" fmla="val -13737"/>
              <a:gd name="adj2" fmla="val 73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逃離西來庵，</a:t>
            </a:r>
            <a:r>
              <a:rPr lang="zh-TW" altLang="en-US" dirty="0" smtClean="0"/>
              <a:t>去</a:t>
            </a:r>
            <a:r>
              <a:rPr lang="zh-TW" altLang="en-US" dirty="0" smtClean="0"/>
              <a:t>找江定。</a:t>
            </a:r>
            <a:endParaRPr lang="en-US" dirty="0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6222078" y="3810161"/>
            <a:ext cx="42843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71" y="2786392"/>
            <a:ext cx="1532588" cy="2047538"/>
          </a:xfrm>
          <a:prstGeom prst="rect">
            <a:avLst/>
          </a:prstGeom>
        </p:spPr>
      </p:pic>
      <p:sp>
        <p:nvSpPr>
          <p:cNvPr id="23" name="矩形圖說文字 22"/>
          <p:cNvSpPr/>
          <p:nvPr/>
        </p:nvSpPr>
        <p:spPr>
          <a:xfrm>
            <a:off x="6736382" y="1778122"/>
            <a:ext cx="1701836" cy="855751"/>
          </a:xfrm>
          <a:prstGeom prst="wedgeRectCallout">
            <a:avLst>
              <a:gd name="adj1" fmla="val -8161"/>
              <a:gd name="adj2" fmla="val -89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兄弟，我躲在這，來找我吧！</a:t>
            </a:r>
            <a:endParaRPr lang="en-US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28" y="4986130"/>
            <a:ext cx="2083392" cy="14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訓練課程簡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615_TF03460604.potx" id="{459C345E-EC57-4CE6-8378-CD5A0E02B40D}" vid="{75388508-C140-4AE9-B3F8-1A15F21DF63F}"/>
    </a:ext>
  </a:extLst>
</a:theme>
</file>

<file path=ppt/theme/theme2.xml><?xml version="1.0" encoding="utf-8"?>
<a:theme xmlns:a="http://schemas.openxmlformats.org/drawingml/2006/main" name="Office 佈景主題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訓練課程簡報</Template>
  <TotalTime>313</TotalTime>
  <Words>867</Words>
  <Application>Microsoft Office PowerPoint</Application>
  <PresentationFormat>如螢幕大小 (4:3)</PresentationFormat>
  <Paragraphs>90</Paragraphs>
  <Slides>20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Microsoft JhengHei UI</vt:lpstr>
      <vt:lpstr>新細明體</vt:lpstr>
      <vt:lpstr>Arial</vt:lpstr>
      <vt:lpstr>Calibri</vt:lpstr>
      <vt:lpstr>Georgia</vt:lpstr>
      <vt:lpstr>Wingdings 2</vt:lpstr>
      <vt:lpstr>訓練課程簡報</vt:lpstr>
      <vt:lpstr>閱讀國際-戰爭與和平                                資訊科技接軌未來</vt:lpstr>
      <vt:lpstr>PowerPoint 簡報</vt:lpstr>
      <vt:lpstr>日治時代的焦吧哖就是現在台南市的南化、楠西、玉井、左鎮一帶</vt:lpstr>
      <vt:lpstr>焦吧哖事件的前因：</vt:lpstr>
      <vt:lpstr>主要人物</vt:lpstr>
      <vt:lpstr>故事開始</vt:lpstr>
      <vt:lpstr>工作分配</vt:lpstr>
      <vt:lpstr>如何號召</vt:lpstr>
      <vt:lpstr>故事經過</vt:lpstr>
      <vt:lpstr>PowerPoint 簡報</vt:lpstr>
      <vt:lpstr>故事經過：突襲日警派出所</vt:lpstr>
      <vt:lpstr>故事經過：突襲日本派出所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閱讀國際-戰爭與和平                                資訊科技接軌未來</dc:title>
  <dc:creator>ASUS</dc:creator>
  <cp:lastModifiedBy>ASUS</cp:lastModifiedBy>
  <cp:revision>36</cp:revision>
  <dcterms:created xsi:type="dcterms:W3CDTF">2019-09-14T14:25:00Z</dcterms:created>
  <dcterms:modified xsi:type="dcterms:W3CDTF">2019-10-20T10:43:34Z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