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60" r:id="rId2"/>
    <p:sldId id="306" r:id="rId3"/>
    <p:sldId id="261" r:id="rId4"/>
    <p:sldId id="307" r:id="rId5"/>
    <p:sldId id="262" r:id="rId6"/>
    <p:sldId id="302" r:id="rId7"/>
    <p:sldId id="287" r:id="rId8"/>
    <p:sldId id="288" r:id="rId9"/>
    <p:sldId id="304" r:id="rId10"/>
    <p:sldId id="305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8" r:id="rId20"/>
    <p:sldId id="316" r:id="rId21"/>
    <p:sldId id="317" r:id="rId22"/>
    <p:sldId id="319" r:id="rId23"/>
    <p:sldId id="320" r:id="rId24"/>
    <p:sldId id="321" r:id="rId25"/>
  </p:sldIdLst>
  <p:sldSz cx="9144000" cy="6858000" type="screen4x3"/>
  <p:notesSz cx="7104063" cy="10234613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33"/>
    <a:srgbClr val="CC0000"/>
    <a:srgbClr val="003399"/>
    <a:srgbClr val="800000"/>
    <a:srgbClr val="FF3300"/>
    <a:srgbClr val="FF0000"/>
    <a:srgbClr val="000066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62" autoAdjust="0"/>
    <p:restoredTop sz="94660"/>
  </p:normalViewPr>
  <p:slideViewPr>
    <p:cSldViewPr>
      <p:cViewPr varScale="1">
        <p:scale>
          <a:sx n="67" d="100"/>
          <a:sy n="67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9042" cy="5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71" tIns="47335" rIns="94671" bIns="47335" numCol="1" anchor="t" anchorCtr="0" compatLnSpc="1">
            <a:prstTxWarp prst="textNoShape">
              <a:avLst/>
            </a:prstTxWarp>
          </a:bodyPr>
          <a:lstStyle>
            <a:lvl1pPr defTabSz="946438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3348" y="1"/>
            <a:ext cx="3079040" cy="5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71" tIns="47335" rIns="94671" bIns="47335" numCol="1" anchor="t" anchorCtr="0" compatLnSpc="1">
            <a:prstTxWarp prst="textNoShape">
              <a:avLst/>
            </a:prstTxWarp>
          </a:bodyPr>
          <a:lstStyle>
            <a:lvl1pPr algn="r" defTabSz="946438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989"/>
            <a:ext cx="3079042" cy="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71" tIns="47335" rIns="94671" bIns="47335" numCol="1" anchor="b" anchorCtr="0" compatLnSpc="1">
            <a:prstTxWarp prst="textNoShape">
              <a:avLst/>
            </a:prstTxWarp>
          </a:bodyPr>
          <a:lstStyle>
            <a:lvl1pPr defTabSz="946438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14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3348" y="9720989"/>
            <a:ext cx="3079040" cy="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671" tIns="47335" rIns="94671" bIns="47335" numCol="1" anchor="b" anchorCtr="0" compatLnSpc="1">
            <a:prstTxWarp prst="textNoShape">
              <a:avLst/>
            </a:prstTxWarp>
          </a:bodyPr>
          <a:lstStyle>
            <a:lvl1pPr algn="r" defTabSz="946438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7396104D-85C4-43D1-B1F0-B509DB0AD0D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2850514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79042" cy="5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3" tIns="47736" rIns="95473" bIns="47736" numCol="1" anchor="t" anchorCtr="0" compatLnSpc="1">
            <a:prstTxWarp prst="textNoShape">
              <a:avLst/>
            </a:prstTxWarp>
          </a:bodyPr>
          <a:lstStyle>
            <a:lvl1pPr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3348" y="1"/>
            <a:ext cx="3079040" cy="511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3" tIns="47736" rIns="95473" bIns="47736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6763"/>
            <a:ext cx="5119687" cy="384016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05" y="4861318"/>
            <a:ext cx="5684255" cy="4606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3" tIns="47736" rIns="95473" bIns="4773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noProof="0" smtClean="0"/>
              <a:t>按一下以編輯母片</a:t>
            </a:r>
          </a:p>
          <a:p>
            <a:pPr lvl="1"/>
            <a:r>
              <a:rPr lang="zh-TW" altLang="en-US" noProof="0" smtClean="0"/>
              <a:t>第二層</a:t>
            </a:r>
          </a:p>
          <a:p>
            <a:pPr lvl="2"/>
            <a:r>
              <a:rPr lang="zh-TW" altLang="en-US" noProof="0" smtClean="0"/>
              <a:t>第三層</a:t>
            </a:r>
          </a:p>
          <a:p>
            <a:pPr lvl="3"/>
            <a:r>
              <a:rPr lang="zh-TW" altLang="en-US" noProof="0" smtClean="0"/>
              <a:t>第四層</a:t>
            </a:r>
          </a:p>
          <a:p>
            <a:pPr lvl="4"/>
            <a:r>
              <a:rPr lang="zh-TW" altLang="en-US" noProof="0" smtClean="0"/>
              <a:t>第五層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989"/>
            <a:ext cx="3079042" cy="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3" tIns="47736" rIns="95473" bIns="47736" numCol="1" anchor="b" anchorCtr="0" compatLnSpc="1">
            <a:prstTxWarp prst="textNoShape">
              <a:avLst/>
            </a:prstTxWarp>
          </a:bodyPr>
          <a:lstStyle>
            <a:lvl1pPr>
              <a:defRPr sz="13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3348" y="9720989"/>
            <a:ext cx="3079040" cy="511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473" tIns="47736" rIns="95473" bIns="47736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ea typeface="新細明體" charset="-120"/>
              </a:defRPr>
            </a:lvl1pPr>
          </a:lstStyle>
          <a:p>
            <a:pPr>
              <a:defRPr/>
            </a:pPr>
            <a:fld id="{3D6AC8CF-8BDF-46E9-9799-717249A8A0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894724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A444B5-42C0-46E0-9EC5-038D7CEE6ECE}" type="slidenum">
              <a:rPr lang="en-US" altLang="zh-TW" smtClean="0"/>
              <a:pPr/>
              <a:t>1</a:t>
            </a:fld>
            <a:endParaRPr lang="en-US" altLang="zh-TW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0981370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D434C93-3CDB-4A4C-9EAB-47EEEAA5CF23}" type="slidenum">
              <a:rPr lang="en-US" altLang="zh-TW" smtClean="0"/>
              <a:pPr/>
              <a:t>3</a:t>
            </a:fld>
            <a:endParaRPr lang="en-US" altLang="zh-TW" smtClean="0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2848941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212CE-7EC8-4403-8E83-A9D26A6C25AD}" type="slidenum">
              <a:rPr lang="en-US" altLang="zh-TW" smtClean="0"/>
              <a:pPr/>
              <a:t>5</a:t>
            </a:fld>
            <a:endParaRPr lang="en-US" altLang="zh-TW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348912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212CE-7EC8-4403-8E83-A9D26A6C25AD}" type="slidenum">
              <a:rPr lang="en-US" altLang="zh-TW" smtClean="0"/>
              <a:pPr/>
              <a:t>7</a:t>
            </a:fld>
            <a:endParaRPr lang="en-US" altLang="zh-TW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37811944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EF212CE-7EC8-4403-8E83-A9D26A6C25AD}" type="slidenum">
              <a:rPr lang="en-US" altLang="zh-TW" smtClean="0"/>
              <a:pPr/>
              <a:t>8</a:t>
            </a:fld>
            <a:endParaRPr lang="en-US" altLang="zh-TW" smtClean="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zh-TW" altLang="zh-TW" smtClean="0"/>
          </a:p>
        </p:txBody>
      </p:sp>
    </p:spTree>
    <p:extLst>
      <p:ext uri="{BB962C8B-B14F-4D97-AF65-F5344CB8AC3E}">
        <p14:creationId xmlns:p14="http://schemas.microsoft.com/office/powerpoint/2010/main" val="992111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359A6-98E9-4F78-8416-0AC8087129F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DEDDE1-4B69-4BD0-819C-906D8805DDF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7A7EC-8C20-4F64-B71B-24B71FBACC7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F82C7-3354-49CC-AD55-23D4370E7A3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CD443-C22D-4925-810F-7CE0F05E691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15D8D-4829-4A78-8ACC-EB0E94048F8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7620BF-B188-4840-B154-D3F0BB64239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AB96B6-1B16-4C43-BDBE-9D4DDB5147BF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340926-8D22-4159-B800-EA4FE742CD4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83A7D5-ADC7-4E72-8A4C-0DE6C8033EE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TW" altLang="en-US" noProof="0" smtClean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0D6C06-E65D-42B8-B435-E606F5399086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a typeface="新細明體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a typeface="新細明體" charset="-120"/>
              </a:defRPr>
            </a:lvl1pPr>
          </a:lstStyle>
          <a:p>
            <a:pPr>
              <a:defRPr/>
            </a:pPr>
            <a:fld id="{2AA01670-069D-47CA-A719-CADE413D662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標楷體" pitchFamily="65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endParaRPr lang="zh-TW" altLang="zh-TW" smtClean="0"/>
          </a:p>
        </p:txBody>
      </p:sp>
      <p:pic>
        <p:nvPicPr>
          <p:cNvPr id="3076" name="Picture 4" descr="99手繪校園彩色0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73138" y="-819150"/>
            <a:ext cx="11430001" cy="820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方塊 7"/>
          <p:cNvSpPr txBox="1"/>
          <p:nvPr/>
        </p:nvSpPr>
        <p:spPr>
          <a:xfrm>
            <a:off x="467544" y="2204864"/>
            <a:ext cx="8001056" cy="707886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>
                <a:solidFill>
                  <a:srgbClr val="7030A0"/>
                </a:solidFill>
                <a:latin typeface="華康粗黑體" pitchFamily="49" charset="-120"/>
                <a:ea typeface="華康粗黑體" pitchFamily="49" charset="-120"/>
              </a:rPr>
              <a:t>嘉義縣雙溪國小校園空氣</a:t>
            </a:r>
            <a:r>
              <a:rPr lang="zh-TW" altLang="en-US" sz="4000" b="1" dirty="0" smtClean="0">
                <a:solidFill>
                  <a:srgbClr val="7030A0"/>
                </a:solidFill>
                <a:latin typeface="華康粗黑體" pitchFamily="49" charset="-120"/>
                <a:ea typeface="華康粗黑體" pitchFamily="49" charset="-120"/>
              </a:rPr>
              <a:t>品質宣導</a:t>
            </a:r>
            <a:endParaRPr lang="zh-TW" altLang="en-US" sz="4000" dirty="0">
              <a:solidFill>
                <a:srgbClr val="7030A0"/>
              </a:solidFill>
              <a:latin typeface="華康粗黑體" pitchFamily="49" charset="-120"/>
              <a:ea typeface="華康粗黑體" pitchFamily="49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98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643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8887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2991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0"/>
            <a:ext cx="80648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25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0"/>
            <a:ext cx="5472608" cy="6858000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6084168" y="5795515"/>
            <a:ext cx="254750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吳義林 教授 提供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3344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771800" y="380703"/>
            <a:ext cx="3456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</a:rPr>
              <a:t>基本個人防護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805102"/>
            <a:ext cx="3235848" cy="3111826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322" y="1829395"/>
            <a:ext cx="3192780" cy="3063240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1763688" y="1281882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一般口罩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902620" y="1306175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>
                <a:solidFill>
                  <a:srgbClr val="C00000"/>
                </a:solidFill>
              </a:rPr>
              <a:t>N95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口罩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1763688" y="4916928"/>
            <a:ext cx="16561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沒有用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5049313" y="4892635"/>
            <a:ext cx="361108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密合度？悶胸情形？更小粒徑？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370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63217" y="380703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</a:rPr>
              <a:t>油煙與健康的關係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67544" y="1196752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◆廚房油煙和空氣接觸會產生脂化物，吸入肺部會提高致癌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    的機率。</a:t>
            </a:r>
            <a:endParaRPr lang="zh-TW" altLang="en-US" sz="2400" dirty="0"/>
          </a:p>
        </p:txBody>
      </p:sp>
      <p:sp>
        <p:nvSpPr>
          <p:cNvPr id="6" name="圓角矩形 5"/>
          <p:cNvSpPr/>
          <p:nvPr/>
        </p:nvSpPr>
        <p:spPr>
          <a:xfrm>
            <a:off x="2627784" y="2276872"/>
            <a:ext cx="5184576" cy="720080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燒烤油煙致癌率比等量香菸高出</a:t>
            </a:r>
            <a:r>
              <a:rPr lang="en-US" altLang="zh-TW" sz="2400" b="1" dirty="0" smtClean="0"/>
              <a:t>12</a:t>
            </a:r>
            <a:r>
              <a:rPr lang="zh-TW" altLang="en-US" sz="2400" b="1" dirty="0" smtClean="0"/>
              <a:t>倍</a:t>
            </a:r>
            <a:endParaRPr lang="zh-TW" altLang="en-US" sz="2400" b="1" dirty="0"/>
          </a:p>
        </p:txBody>
      </p:sp>
      <p:sp>
        <p:nvSpPr>
          <p:cNvPr id="7" name="文字方塊 6"/>
          <p:cNvSpPr txBox="1"/>
          <p:nvPr/>
        </p:nvSpPr>
        <p:spPr>
          <a:xfrm>
            <a:off x="491009" y="3559869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◆廚房中加裝抽油煙機對家中長期負責烹調工作的婦女有明</a:t>
            </a:r>
            <a:r>
              <a:rPr lang="en-US" altLang="zh-TW" sz="2400" dirty="0" smtClean="0"/>
              <a:t/>
            </a:r>
            <a:br>
              <a:rPr lang="en-US" altLang="zh-TW" sz="2400" dirty="0" smtClean="0"/>
            </a:br>
            <a:r>
              <a:rPr lang="zh-TW" altLang="en-US" sz="2400" dirty="0" smtClean="0"/>
              <a:t>    顯的保護作用。</a:t>
            </a:r>
            <a:endParaRPr lang="zh-TW" altLang="en-US" sz="2400" dirty="0"/>
          </a:p>
        </p:txBody>
      </p:sp>
      <p:sp>
        <p:nvSpPr>
          <p:cNvPr id="8" name="圓角矩形 7"/>
          <p:cNvSpPr/>
          <p:nvPr/>
        </p:nvSpPr>
        <p:spPr>
          <a:xfrm>
            <a:off x="2754064" y="4797152"/>
            <a:ext cx="5075486" cy="792088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b="1" dirty="0" smtClean="0"/>
              <a:t>沒有裝設抽油煙機的婦女，得到肺癌的機率是家中有裝設者的</a:t>
            </a:r>
            <a:r>
              <a:rPr lang="en-US" altLang="zh-TW" sz="2400" b="1" dirty="0" smtClean="0"/>
              <a:t>8.3</a:t>
            </a:r>
            <a:r>
              <a:rPr lang="zh-TW" altLang="en-US" sz="2400" b="1" dirty="0" smtClean="0"/>
              <a:t>倍</a:t>
            </a:r>
            <a:endParaRPr lang="zh-TW" altLang="en-US" sz="2400" b="1" dirty="0"/>
          </a:p>
        </p:txBody>
      </p:sp>
      <p:sp>
        <p:nvSpPr>
          <p:cNvPr id="9" name="文字方塊 8"/>
          <p:cNvSpPr txBox="1"/>
          <p:nvPr/>
        </p:nvSpPr>
        <p:spPr>
          <a:xfrm>
            <a:off x="5680087" y="5805264"/>
            <a:ext cx="254750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楊奇儒 教授 提供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2358837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3399854" y="380703"/>
            <a:ext cx="24248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</a:rPr>
              <a:t>拜香環境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251520" y="1091328"/>
            <a:ext cx="540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◆寺廟內量測</a:t>
            </a:r>
            <a:r>
              <a:rPr lang="en-US" altLang="zh-TW" sz="2400" dirty="0" smtClean="0"/>
              <a:t>PM2.5</a:t>
            </a:r>
            <a:r>
              <a:rPr lang="zh-TW" altLang="en-US" sz="2400" dirty="0" smtClean="0"/>
              <a:t>為</a:t>
            </a:r>
            <a:r>
              <a:rPr lang="en-US" altLang="zh-TW" sz="2400" dirty="0" smtClean="0"/>
              <a:t>450~900</a:t>
            </a:r>
            <a:r>
              <a:rPr lang="el-GR" altLang="zh-TW" sz="2400" dirty="0" smtClean="0"/>
              <a:t>μ</a:t>
            </a:r>
            <a:r>
              <a:rPr lang="en-US" altLang="zh-TW" sz="2400" dirty="0" smtClean="0"/>
              <a:t>g/m</a:t>
            </a:r>
            <a:r>
              <a:rPr lang="en-US" altLang="zh-TW" sz="2400" baseline="30000" dirty="0" smtClean="0"/>
              <a:t>3</a:t>
            </a:r>
            <a:endParaRPr lang="zh-TW" altLang="en-US" sz="2400" baseline="300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251520" y="1599183"/>
            <a:ext cx="57343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◆</a:t>
            </a:r>
            <a:r>
              <a:rPr lang="zh-TW" altLang="en-US" sz="2400" dirty="0"/>
              <a:t>環保署室內空氣品質</a:t>
            </a:r>
            <a:r>
              <a:rPr lang="en-US" altLang="zh-TW" sz="2400" dirty="0" smtClean="0"/>
              <a:t>PM2.5</a:t>
            </a:r>
            <a:r>
              <a:rPr lang="zh-TW" altLang="en-US" sz="2400" dirty="0" smtClean="0"/>
              <a:t>為</a:t>
            </a:r>
            <a:r>
              <a:rPr lang="en-US" altLang="zh-TW" sz="2400" dirty="0" smtClean="0"/>
              <a:t>35</a:t>
            </a:r>
            <a:r>
              <a:rPr lang="el-GR" altLang="zh-TW" sz="2400" dirty="0" smtClean="0"/>
              <a:t>μ</a:t>
            </a:r>
            <a:r>
              <a:rPr lang="en-US" altLang="zh-TW" sz="2400" dirty="0" smtClean="0"/>
              <a:t>g/m</a:t>
            </a:r>
            <a:r>
              <a:rPr lang="en-US" altLang="zh-TW" sz="2400" baseline="30000" dirty="0" smtClean="0"/>
              <a:t>3</a:t>
            </a:r>
            <a:endParaRPr lang="zh-TW" altLang="en-US" sz="2400" baseline="30000" dirty="0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1364" y="2204864"/>
            <a:ext cx="4824099" cy="3716064"/>
          </a:xfrm>
          <a:prstGeom prst="rect">
            <a:avLst/>
          </a:prstGeom>
        </p:spPr>
      </p:pic>
      <p:sp>
        <p:nvSpPr>
          <p:cNvPr id="8" name="文字方塊 7"/>
          <p:cNvSpPr txBox="1"/>
          <p:nvPr/>
        </p:nvSpPr>
        <p:spPr>
          <a:xfrm>
            <a:off x="251520" y="3278066"/>
            <a:ext cx="38498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 smtClean="0"/>
              <a:t>◆</a:t>
            </a:r>
            <a:r>
              <a:rPr lang="zh-TW" altLang="en-US" sz="2400" dirty="0"/>
              <a:t>有機物燃燒不完全，被</a:t>
            </a:r>
            <a:r>
              <a:rPr lang="zh-TW" altLang="en-US" sz="2400" dirty="0" smtClean="0"/>
              <a:t>證</a:t>
            </a:r>
            <a:endParaRPr lang="en-US" altLang="zh-TW" sz="2400" dirty="0" smtClean="0"/>
          </a:p>
          <a:p>
            <a:r>
              <a:rPr lang="zh-TW" altLang="en-US" sz="2400" dirty="0" smtClean="0"/>
              <a:t>    實具致癌性及突變性。</a:t>
            </a:r>
            <a:endParaRPr lang="en-US" altLang="zh-TW" sz="2400" dirty="0" smtClean="0"/>
          </a:p>
          <a:p>
            <a:endParaRPr lang="en-US" altLang="zh-TW" sz="2400" baseline="30000" dirty="0"/>
          </a:p>
          <a:p>
            <a:r>
              <a:rPr lang="zh-TW" altLang="en-US" sz="2400" baseline="30000" dirty="0" smtClean="0"/>
              <a:t>      ●油煙產生的燃燒源</a:t>
            </a:r>
            <a:endParaRPr lang="en-US" altLang="zh-TW" sz="2400" baseline="30000" dirty="0" smtClean="0"/>
          </a:p>
          <a:p>
            <a:r>
              <a:rPr lang="zh-TW" altLang="en-US" sz="2400" baseline="30000" dirty="0"/>
              <a:t> </a:t>
            </a:r>
            <a:r>
              <a:rPr lang="zh-TW" altLang="en-US" sz="2400" baseline="30000" dirty="0" smtClean="0"/>
              <a:t>     ●油煙</a:t>
            </a:r>
            <a:r>
              <a:rPr lang="en-US" altLang="zh-TW" sz="2400" baseline="30000" dirty="0" smtClean="0"/>
              <a:t>/</a:t>
            </a:r>
            <a:r>
              <a:rPr lang="zh-TW" altLang="en-US" sz="2400" baseline="30000" dirty="0" smtClean="0"/>
              <a:t>拜香</a:t>
            </a:r>
            <a:r>
              <a:rPr lang="en-US" altLang="zh-TW" sz="2400" baseline="30000" dirty="0" smtClean="0"/>
              <a:t>/</a:t>
            </a:r>
            <a:r>
              <a:rPr lang="zh-TW" altLang="en-US" sz="2400" baseline="30000" dirty="0" smtClean="0"/>
              <a:t>烤肉</a:t>
            </a:r>
            <a:r>
              <a:rPr lang="en-US" altLang="zh-TW" sz="2400" baseline="30000" dirty="0" smtClean="0"/>
              <a:t>/</a:t>
            </a:r>
            <a:r>
              <a:rPr lang="zh-TW" altLang="en-US" sz="2400" baseline="30000" dirty="0" smtClean="0"/>
              <a:t>抽菸</a:t>
            </a:r>
            <a:endParaRPr lang="zh-TW" altLang="en-US" sz="2400" baseline="30000" dirty="0"/>
          </a:p>
        </p:txBody>
      </p:sp>
      <p:sp>
        <p:nvSpPr>
          <p:cNvPr id="9" name="文字方塊 8"/>
          <p:cNvSpPr txBox="1"/>
          <p:nvPr/>
        </p:nvSpPr>
        <p:spPr>
          <a:xfrm>
            <a:off x="274910" y="5607545"/>
            <a:ext cx="254750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楊奇儒 教授 提供</a:t>
            </a:r>
            <a:endParaRPr lang="zh-TW" alt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33660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95736" y="439736"/>
            <a:ext cx="4536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3399"/>
                </a:solidFill>
              </a:rPr>
              <a:t>2008</a:t>
            </a:r>
            <a:r>
              <a:rPr lang="zh-TW" altLang="en-US" sz="4000" b="1" dirty="0" smtClean="0">
                <a:solidFill>
                  <a:srgbClr val="003399"/>
                </a:solidFill>
              </a:rPr>
              <a:t>年你們這麼說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1412776"/>
            <a:ext cx="5832648" cy="4666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69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1" y="1071289"/>
            <a:ext cx="3747017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文字方塊 4"/>
          <p:cNvSpPr txBox="1"/>
          <p:nvPr/>
        </p:nvSpPr>
        <p:spPr>
          <a:xfrm>
            <a:off x="4286569" y="1846560"/>
            <a:ext cx="46779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/>
              <a:t>◆</a:t>
            </a:r>
            <a:r>
              <a:rPr lang="zh-TW" altLang="en-US" sz="2800" dirty="0" smtClean="0"/>
              <a:t>不吃食物，可忍多日。</a:t>
            </a:r>
            <a:endParaRPr lang="en-US" altLang="zh-TW" sz="2800" dirty="0" smtClean="0"/>
          </a:p>
          <a:p>
            <a:r>
              <a:rPr lang="zh-TW" altLang="en-US" sz="2800" dirty="0" smtClean="0"/>
              <a:t>◆不喝水，可忍耐幾小時。</a:t>
            </a:r>
            <a:endParaRPr lang="en-US" altLang="zh-TW" sz="2800" dirty="0" smtClean="0"/>
          </a:p>
          <a:p>
            <a:r>
              <a:rPr lang="zh-TW" altLang="en-US" sz="2800" dirty="0"/>
              <a:t>◆部呼吸，只能忍耐幾</a:t>
            </a:r>
            <a:r>
              <a:rPr lang="zh-TW" altLang="en-US" sz="2800" dirty="0" smtClean="0"/>
              <a:t>分鐘。</a:t>
            </a:r>
            <a:endParaRPr lang="zh-TW" altLang="en-US" sz="28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427984" y="4509120"/>
            <a:ext cx="453650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 smtClean="0"/>
              <a:t>沒有好的生活環境，就沒有健康的身體。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296419" y="278408"/>
            <a:ext cx="25909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400" b="1" dirty="0" smtClean="0">
                <a:solidFill>
                  <a:srgbClr val="003399"/>
                </a:solidFill>
              </a:rPr>
              <a:t>生活環境</a:t>
            </a:r>
            <a:endParaRPr lang="zh-TW" altLang="en-US" sz="44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82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347973" y="439736"/>
            <a:ext cx="444805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3399"/>
                </a:solidFill>
              </a:rPr>
              <a:t>2015</a:t>
            </a:r>
            <a:r>
              <a:rPr lang="zh-TW" altLang="en-US" sz="4000" b="1" dirty="0" smtClean="0">
                <a:solidFill>
                  <a:srgbClr val="003399"/>
                </a:solidFill>
              </a:rPr>
              <a:t>年你們這麼說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68760"/>
            <a:ext cx="7620000" cy="5078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155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907704" y="407983"/>
            <a:ext cx="49710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4000" b="1" dirty="0" smtClean="0">
                <a:solidFill>
                  <a:srgbClr val="003399"/>
                </a:solidFill>
              </a:rPr>
              <a:t>2017</a:t>
            </a:r>
            <a:r>
              <a:rPr lang="zh-TW" altLang="en-US" sz="4000" b="1" dirty="0" smtClean="0">
                <a:solidFill>
                  <a:srgbClr val="003399"/>
                </a:solidFill>
              </a:rPr>
              <a:t>年你們卻這麼說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29015"/>
            <a:ext cx="6309084" cy="47318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376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/>
          <p:cNvSpPr txBox="1"/>
          <p:nvPr/>
        </p:nvSpPr>
        <p:spPr>
          <a:xfrm>
            <a:off x="2411760" y="40162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</a:rPr>
              <a:t>我們可以怎麼做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68760"/>
            <a:ext cx="9144000" cy="5199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937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411760" y="401628"/>
            <a:ext cx="38164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</a:rPr>
              <a:t>我們可以怎麼做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4015"/>
            <a:ext cx="9144000" cy="473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00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043608" y="1556792"/>
            <a:ext cx="69127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>
                <a:solidFill>
                  <a:srgbClr val="003399"/>
                </a:solidFill>
              </a:rPr>
              <a:t>環保問題就是生活方式的選擇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347864" y="3196977"/>
            <a:ext cx="27279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</a:rPr>
              <a:t>謝謝聆聽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649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827584" y="404664"/>
            <a:ext cx="75608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</a:rPr>
              <a:t>臺灣環境問題前因</a:t>
            </a:r>
            <a:r>
              <a:rPr lang="en-US" altLang="zh-TW" sz="4000" b="1" dirty="0" smtClean="0">
                <a:solidFill>
                  <a:srgbClr val="003399"/>
                </a:solidFill>
              </a:rPr>
              <a:t>-</a:t>
            </a:r>
            <a:r>
              <a:rPr lang="zh-TW" altLang="en-US" sz="4000" b="1" dirty="0" smtClean="0">
                <a:solidFill>
                  <a:srgbClr val="003399"/>
                </a:solidFill>
              </a:rPr>
              <a:t>經濟發展模式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sp>
        <p:nvSpPr>
          <p:cNvPr id="2" name="流程圖: 替代處理程序 1"/>
          <p:cNvSpPr/>
          <p:nvPr/>
        </p:nvSpPr>
        <p:spPr>
          <a:xfrm>
            <a:off x="179512" y="1268760"/>
            <a:ext cx="5976664" cy="864096"/>
          </a:xfrm>
          <a:prstGeom prst="flowChartAlternateProcess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accent4"/>
                </a:solidFill>
              </a:rPr>
              <a:t>農業發展階段：土地改革，恢復生產，農業現代化，低廉勤奮動力，農民收入增加。</a:t>
            </a:r>
            <a:endParaRPr lang="zh-TW" altLang="en-US" sz="2400" dirty="0">
              <a:solidFill>
                <a:schemeClr val="accent4"/>
              </a:solidFill>
            </a:endParaRPr>
          </a:p>
        </p:txBody>
      </p:sp>
      <p:sp>
        <p:nvSpPr>
          <p:cNvPr id="6" name="流程圖: 替代處理程序 5"/>
          <p:cNvSpPr/>
          <p:nvPr/>
        </p:nvSpPr>
        <p:spPr>
          <a:xfrm>
            <a:off x="1043608" y="2420888"/>
            <a:ext cx="5832648" cy="864096"/>
          </a:xfrm>
          <a:prstGeom prst="flowChartAlternateProcess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>
                <a:solidFill>
                  <a:schemeClr val="accent4"/>
                </a:solidFill>
              </a:rPr>
              <a:t>工業化起步：出口導向政策，設加工廠、國民所得由</a:t>
            </a:r>
            <a:r>
              <a:rPr lang="en-US" altLang="zh-TW" sz="2400" dirty="0" smtClean="0">
                <a:solidFill>
                  <a:schemeClr val="accent4"/>
                </a:solidFill>
              </a:rPr>
              <a:t>50</a:t>
            </a:r>
            <a:r>
              <a:rPr lang="zh-TW" altLang="en-US" sz="2400" dirty="0" smtClean="0">
                <a:solidFill>
                  <a:schemeClr val="accent4"/>
                </a:solidFill>
              </a:rPr>
              <a:t>至</a:t>
            </a:r>
            <a:r>
              <a:rPr lang="en-US" altLang="zh-TW" sz="2400" dirty="0" smtClean="0">
                <a:solidFill>
                  <a:schemeClr val="accent4"/>
                </a:solidFill>
              </a:rPr>
              <a:t>7512</a:t>
            </a:r>
            <a:r>
              <a:rPr lang="zh-TW" altLang="en-US" sz="2400" dirty="0" smtClean="0">
                <a:solidFill>
                  <a:schemeClr val="accent4"/>
                </a:solidFill>
              </a:rPr>
              <a:t>美金。</a:t>
            </a:r>
            <a:endParaRPr lang="en-US" altLang="zh-TW" sz="2400" dirty="0" smtClean="0">
              <a:solidFill>
                <a:schemeClr val="accent4"/>
              </a:solidFill>
            </a:endParaRPr>
          </a:p>
        </p:txBody>
      </p:sp>
      <p:sp>
        <p:nvSpPr>
          <p:cNvPr id="8" name="流程圖: 替代處理程序 7"/>
          <p:cNvSpPr/>
          <p:nvPr/>
        </p:nvSpPr>
        <p:spPr>
          <a:xfrm>
            <a:off x="1691680" y="3487291"/>
            <a:ext cx="5832648" cy="864096"/>
          </a:xfrm>
          <a:prstGeom prst="flowChartAlternateProcess">
            <a:avLst/>
          </a:prstGeom>
          <a:solidFill>
            <a:srgbClr val="CC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/>
              <a:t>工業升級：</a:t>
            </a:r>
            <a:r>
              <a:rPr lang="en-US" altLang="zh-TW" sz="2400" dirty="0" smtClean="0"/>
              <a:t>1978</a:t>
            </a:r>
            <a:r>
              <a:rPr lang="zh-TW" altLang="en-US" sz="2400" dirty="0" smtClean="0"/>
              <a:t>年設高價值科技產業</a:t>
            </a:r>
            <a:endParaRPr lang="en-US" altLang="zh-TW" sz="2400" dirty="0" smtClean="0"/>
          </a:p>
          <a:p>
            <a:r>
              <a:rPr lang="zh-TW" altLang="en-US" sz="2400" dirty="0" smtClean="0"/>
              <a:t>「新竹工業園區」</a:t>
            </a:r>
            <a:endParaRPr lang="zh-TW" altLang="en-US" sz="2400" dirty="0"/>
          </a:p>
        </p:txBody>
      </p:sp>
      <p:sp>
        <p:nvSpPr>
          <p:cNvPr id="10" name="流程圖: 替代處理程序 9"/>
          <p:cNvSpPr/>
          <p:nvPr/>
        </p:nvSpPr>
        <p:spPr>
          <a:xfrm>
            <a:off x="2411760" y="4653136"/>
            <a:ext cx="5832648" cy="864096"/>
          </a:xfrm>
          <a:prstGeom prst="flowChartAlternateProcess">
            <a:avLst/>
          </a:prstGeom>
          <a:solidFill>
            <a:srgbClr val="66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TW" altLang="en-US" sz="2400" dirty="0" smtClean="0"/>
              <a:t>內部建設：十大建設與十二項建設</a:t>
            </a:r>
            <a:endParaRPr lang="zh-TW" altLang="en-US" sz="2400" dirty="0"/>
          </a:p>
        </p:txBody>
      </p:sp>
      <p:sp>
        <p:nvSpPr>
          <p:cNvPr id="3" name="向下箭號 2"/>
          <p:cNvSpPr/>
          <p:nvPr/>
        </p:nvSpPr>
        <p:spPr>
          <a:xfrm>
            <a:off x="6208154" y="1700808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向下箭號 10"/>
          <p:cNvSpPr/>
          <p:nvPr/>
        </p:nvSpPr>
        <p:spPr>
          <a:xfrm>
            <a:off x="7020272" y="2852936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向下箭號 11"/>
          <p:cNvSpPr/>
          <p:nvPr/>
        </p:nvSpPr>
        <p:spPr>
          <a:xfrm>
            <a:off x="7723534" y="4063355"/>
            <a:ext cx="504056" cy="57606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5680087" y="5805264"/>
            <a:ext cx="2547503" cy="46166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/>
              <a:t>楊奇儒 教授 提供</a:t>
            </a:r>
            <a:endParaRPr lang="zh-TW" alt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2123728" y="404664"/>
            <a:ext cx="4896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000" b="1" dirty="0" smtClean="0">
                <a:solidFill>
                  <a:srgbClr val="003399"/>
                </a:solidFill>
              </a:rPr>
              <a:t>環境負荷</a:t>
            </a:r>
            <a:r>
              <a:rPr lang="en-US" altLang="zh-TW" sz="4000" b="1" dirty="0" smtClean="0">
                <a:solidFill>
                  <a:srgbClr val="003399"/>
                </a:solidFill>
              </a:rPr>
              <a:t>—</a:t>
            </a:r>
            <a:r>
              <a:rPr lang="zh-TW" altLang="en-US" sz="4000" b="1" dirty="0" smtClean="0">
                <a:solidFill>
                  <a:srgbClr val="003399"/>
                </a:solidFill>
              </a:rPr>
              <a:t>國際比較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49338791"/>
              </p:ext>
            </p:extLst>
          </p:nvPr>
        </p:nvGraphicFramePr>
        <p:xfrm>
          <a:off x="457200" y="1112542"/>
          <a:ext cx="8229600" cy="5207209"/>
        </p:xfrm>
        <a:graphic>
          <a:graphicData uri="http://schemas.openxmlformats.org/drawingml/2006/table">
            <a:tbl>
              <a:tblPr firstRow="1" firstCol="1" bandRow="1">
                <a:tableStyleId>{93296810-A885-4BE3-A3E7-6D5BEEA58F35}</a:tableStyleId>
              </a:tblPr>
              <a:tblGrid>
                <a:gridCol w="1028440"/>
                <a:gridCol w="1028440"/>
                <a:gridCol w="1028440"/>
                <a:gridCol w="1028960"/>
                <a:gridCol w="1028960"/>
                <a:gridCol w="1028440"/>
                <a:gridCol w="1028960"/>
                <a:gridCol w="1028960"/>
              </a:tblGrid>
              <a:tr h="436145">
                <a:tc row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統計區</a:t>
                      </a:r>
                      <a:endParaRPr lang="zh-TW" sz="2000" b="1" kern="1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800" kern="0" dirty="0">
                          <a:effectLst/>
                        </a:rPr>
                        <a:t>各國環境負荷因素每平方公里</a:t>
                      </a:r>
                      <a:r>
                        <a:rPr lang="en-US" sz="2800" kern="0" dirty="0">
                          <a:effectLst/>
                        </a:rPr>
                        <a:t>(</a:t>
                      </a:r>
                      <a:r>
                        <a:rPr lang="zh-TW" sz="2800" kern="0" dirty="0">
                          <a:effectLst/>
                        </a:rPr>
                        <a:t>每人</a:t>
                      </a:r>
                      <a:r>
                        <a:rPr lang="en-US" sz="2800" kern="0" dirty="0">
                          <a:effectLst/>
                        </a:rPr>
                        <a:t>)</a:t>
                      </a:r>
                      <a:r>
                        <a:rPr lang="zh-TW" sz="2800" kern="0" dirty="0">
                          <a:effectLst/>
                        </a:rPr>
                        <a:t>所當值</a:t>
                      </a:r>
                      <a:endParaRPr lang="zh-TW" sz="2800" kern="1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835327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人口數所當值</a:t>
                      </a:r>
                      <a:r>
                        <a:rPr lang="en-US" sz="1800" kern="0" dirty="0">
                          <a:effectLst/>
                        </a:rPr>
                        <a:t>(</a:t>
                      </a:r>
                      <a:r>
                        <a:rPr lang="zh-TW" sz="1800" kern="0" dirty="0" smtClean="0">
                          <a:effectLst/>
                        </a:rPr>
                        <a:t>人</a:t>
                      </a:r>
                      <a:r>
                        <a:rPr lang="en-US" sz="1800" kern="0" dirty="0" smtClean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800" kern="0" dirty="0">
                          <a:effectLst/>
                        </a:rPr>
                        <a:t>GDP</a:t>
                      </a:r>
                      <a:r>
                        <a:rPr lang="zh-TW" sz="1800" kern="0" dirty="0">
                          <a:effectLst/>
                        </a:rPr>
                        <a:t>所當值</a:t>
                      </a:r>
                      <a:r>
                        <a:rPr lang="en-US" sz="1800" kern="0" dirty="0">
                          <a:effectLst/>
                        </a:rPr>
                        <a:t>(</a:t>
                      </a:r>
                      <a:r>
                        <a:rPr lang="zh-TW" sz="1800" kern="0" dirty="0">
                          <a:effectLst/>
                        </a:rPr>
                        <a:t>美元</a:t>
                      </a:r>
                      <a:r>
                        <a:rPr lang="en-US" sz="1800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機動車輛所當</a:t>
                      </a:r>
                      <a:r>
                        <a:rPr lang="zh-TW" sz="1800" kern="0" dirty="0" smtClean="0">
                          <a:effectLst/>
                        </a:rPr>
                        <a:t>值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汽車所當</a:t>
                      </a:r>
                      <a:r>
                        <a:rPr lang="zh-TW" sz="1800" kern="0" dirty="0" smtClean="0">
                          <a:effectLst/>
                        </a:rPr>
                        <a:t>值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能源消費所當值</a:t>
                      </a:r>
                      <a:r>
                        <a:rPr lang="en-US" sz="1800" kern="0" dirty="0">
                          <a:effectLst/>
                        </a:rPr>
                        <a:t>(</a:t>
                      </a:r>
                      <a:r>
                        <a:rPr lang="zh-TW" sz="1800" kern="0" dirty="0">
                          <a:effectLst/>
                        </a:rPr>
                        <a:t>公噸油當量</a:t>
                      </a:r>
                      <a:r>
                        <a:rPr lang="en-US" sz="1800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粗鋼產量所當值</a:t>
                      </a:r>
                      <a:r>
                        <a:rPr lang="en-US" sz="1800" kern="0" dirty="0">
                          <a:effectLst/>
                        </a:rPr>
                        <a:t>(</a:t>
                      </a:r>
                      <a:r>
                        <a:rPr lang="zh-TW" sz="1800" kern="0" dirty="0">
                          <a:effectLst/>
                        </a:rPr>
                        <a:t>公噸</a:t>
                      </a:r>
                      <a:r>
                        <a:rPr lang="en-US" sz="1800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水泥產量所當值</a:t>
                      </a:r>
                      <a:r>
                        <a:rPr lang="en-US" sz="1800" kern="0" dirty="0">
                          <a:effectLst/>
                        </a:rPr>
                        <a:t>(</a:t>
                      </a:r>
                      <a:r>
                        <a:rPr lang="zh-TW" sz="1800" kern="0" dirty="0">
                          <a:effectLst/>
                        </a:rPr>
                        <a:t>公噸</a:t>
                      </a:r>
                      <a:r>
                        <a:rPr lang="en-US" sz="1800" kern="0" dirty="0">
                          <a:effectLst/>
                        </a:rPr>
                        <a:t>)</a:t>
                      </a:r>
                      <a:endParaRPr lang="zh-TW" sz="18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總計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總計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總計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總計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總計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總計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000" kern="0" dirty="0">
                          <a:effectLst/>
                        </a:rPr>
                        <a:t>總計</a:t>
                      </a:r>
                      <a:endParaRPr lang="zh-TW" sz="2000" b="1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中華民國</a:t>
                      </a:r>
                      <a:endParaRPr lang="zh-TW" sz="1800" kern="1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648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22,291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591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214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590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b="1" kern="0" dirty="0">
                          <a:solidFill>
                            <a:srgbClr val="C00000"/>
                          </a:solidFill>
                          <a:effectLst/>
                        </a:rPr>
                        <a:t>371</a:t>
                      </a:r>
                      <a:endParaRPr lang="zh-TW" sz="2000" b="1" kern="100" dirty="0">
                        <a:solidFill>
                          <a:srgbClr val="C00000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美國</a:t>
                      </a:r>
                      <a:endParaRPr lang="zh-TW" sz="1800" kern="1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55,875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28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27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9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日本</a:t>
                      </a:r>
                      <a:endParaRPr lang="zh-TW" sz="1800" kern="1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348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32,492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242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210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288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170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德國</a:t>
                      </a:r>
                      <a:endParaRPr lang="zh-TW" sz="1800" kern="1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233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41,401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154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142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122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92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英國</a:t>
                      </a:r>
                      <a:endParaRPr lang="zh-TW" sz="1800" kern="1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269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43,769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147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142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38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荷蘭</a:t>
                      </a:r>
                      <a:endParaRPr lang="zh-TW" sz="1800" kern="1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502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43,693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0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208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101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法國</a:t>
                      </a:r>
                      <a:endParaRPr lang="zh-TW" sz="1800" kern="1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117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37,660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75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70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27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30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61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800" kern="0" dirty="0">
                          <a:effectLst/>
                        </a:rPr>
                        <a:t>韓國</a:t>
                      </a:r>
                      <a:endParaRPr lang="zh-TW" sz="1800" kern="100" dirty="0">
                        <a:solidFill>
                          <a:schemeClr val="accent4"/>
                        </a:solidFill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520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27,157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228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206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>
                          <a:effectLst/>
                        </a:rPr>
                        <a:t>6</a:t>
                      </a:r>
                      <a:endParaRPr lang="zh-TW" sz="2000" kern="10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715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0" dirty="0">
                          <a:effectLst/>
                        </a:rPr>
                        <a:t>483</a:t>
                      </a:r>
                      <a:endParaRPr lang="zh-TW" sz="2000" kern="100" dirty="0">
                        <a:effectLst/>
                        <a:latin typeface="Calibri"/>
                        <a:ea typeface="新細明體"/>
                        <a:cs typeface="Times New Roman"/>
                      </a:endParaRPr>
                    </a:p>
                  </a:txBody>
                  <a:tcPr marL="8056" marR="8056" marT="8056" marB="805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88363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文字方塊 9"/>
          <p:cNvSpPr txBox="1"/>
          <p:nvPr/>
        </p:nvSpPr>
        <p:spPr>
          <a:xfrm>
            <a:off x="1331640" y="38070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</a:rPr>
              <a:t>臺灣主要死因死亡率趨勢圖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242" y="1088589"/>
            <a:ext cx="8126214" cy="5531044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827584" y="2780928"/>
            <a:ext cx="158417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橢圓 12"/>
          <p:cNvSpPr/>
          <p:nvPr/>
        </p:nvSpPr>
        <p:spPr>
          <a:xfrm>
            <a:off x="6804248" y="2780928"/>
            <a:ext cx="158417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cxnSp>
        <p:nvCxnSpPr>
          <p:cNvPr id="6" name="直線單箭頭接點 5"/>
          <p:cNvCxnSpPr/>
          <p:nvPr/>
        </p:nvCxnSpPr>
        <p:spPr>
          <a:xfrm flipV="1">
            <a:off x="2123728" y="1700808"/>
            <a:ext cx="2489621" cy="10801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直線單箭頭接點 7"/>
          <p:cNvCxnSpPr/>
          <p:nvPr/>
        </p:nvCxnSpPr>
        <p:spPr>
          <a:xfrm flipH="1" flipV="1">
            <a:off x="4860032" y="1700808"/>
            <a:ext cx="2736304" cy="108012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文字方塊 8"/>
          <p:cNvSpPr txBox="1"/>
          <p:nvPr/>
        </p:nvSpPr>
        <p:spPr>
          <a:xfrm>
            <a:off x="3933031" y="1239143"/>
            <a:ext cx="42484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</a:rPr>
              <a:t>第一名：氣管、支氣管和肺癌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字方塊 11"/>
          <p:cNvSpPr txBox="1"/>
          <p:nvPr/>
        </p:nvSpPr>
        <p:spPr>
          <a:xfrm>
            <a:off x="1331640" y="380703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</a:rPr>
              <a:t>臺灣主要死因死亡率趨勢圖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710" y="1088589"/>
            <a:ext cx="8396569" cy="5541735"/>
          </a:xfrm>
          <a:prstGeom prst="rect">
            <a:avLst/>
          </a:prstGeom>
        </p:spPr>
      </p:pic>
      <p:sp>
        <p:nvSpPr>
          <p:cNvPr id="14" name="橢圓 13"/>
          <p:cNvSpPr/>
          <p:nvPr/>
        </p:nvSpPr>
        <p:spPr>
          <a:xfrm>
            <a:off x="5220072" y="2708374"/>
            <a:ext cx="1584176" cy="36004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" name="文字方塊 2"/>
          <p:cNvSpPr txBox="1"/>
          <p:nvPr/>
        </p:nvSpPr>
        <p:spPr>
          <a:xfrm>
            <a:off x="3995936" y="2064296"/>
            <a:ext cx="15481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 smtClean="0">
                <a:solidFill>
                  <a:srgbClr val="C00000"/>
                </a:solidFill>
              </a:rPr>
              <a:t>惡性腫瘤</a:t>
            </a:r>
            <a:endParaRPr lang="zh-TW" altLang="en-US" sz="2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3625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字方塊 3"/>
          <p:cNvSpPr txBox="1"/>
          <p:nvPr/>
        </p:nvSpPr>
        <p:spPr>
          <a:xfrm>
            <a:off x="1356792" y="188640"/>
            <a:ext cx="64087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3399"/>
                </a:solidFill>
              </a:rPr>
              <a:t>臺灣主要死因死亡率趨勢圖</a:t>
            </a:r>
            <a:endParaRPr lang="zh-TW" altLang="en-US" sz="4000" b="1" dirty="0">
              <a:solidFill>
                <a:srgbClr val="003399"/>
              </a:solidFill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96526"/>
            <a:ext cx="7488832" cy="471667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888740" y="5708649"/>
            <a:ext cx="7344816" cy="52322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C00000"/>
                </a:solidFill>
              </a:rPr>
              <a:t>環境中空中汙染</a:t>
            </a:r>
            <a:r>
              <a:rPr lang="en-US" altLang="zh-TW" sz="2800" b="1" dirty="0" smtClean="0">
                <a:solidFill>
                  <a:srgbClr val="C00000"/>
                </a:solidFill>
              </a:rPr>
              <a:t>—</a:t>
            </a:r>
            <a:r>
              <a:rPr lang="zh-TW" altLang="en-US" sz="2800" b="1" dirty="0" smtClean="0">
                <a:solidFill>
                  <a:srgbClr val="C00000"/>
                </a:solidFill>
              </a:rPr>
              <a:t>已成為國人健康最大的隱憂</a:t>
            </a:r>
            <a:endParaRPr lang="zh-TW" altLang="en-US" sz="28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圖片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230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教學卓越">
  <a:themeElements>
    <a:clrScheme name="教學卓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教學卓越">
      <a:majorFont>
        <a:latin typeface="Arial"/>
        <a:ea typeface="標楷體"/>
        <a:cs typeface=""/>
      </a:majorFont>
      <a:minorFont>
        <a:latin typeface="Arial"/>
        <a:ea typeface="標楷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教學卓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教學卓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教學卓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3215</TotalTime>
  <Words>490</Words>
  <Application>Microsoft Office PowerPoint</Application>
  <PresentationFormat>如螢幕大小 (4:3)</PresentationFormat>
  <Paragraphs>133</Paragraphs>
  <Slides>24</Slides>
  <Notes>5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24</vt:i4>
      </vt:variant>
    </vt:vector>
  </HeadingPairs>
  <TitlesOfParts>
    <vt:vector size="25" baseType="lpstr">
      <vt:lpstr>教學卓越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NONE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acer</dc:creator>
  <cp:lastModifiedBy>Windows 使用者</cp:lastModifiedBy>
  <cp:revision>204</cp:revision>
  <dcterms:created xsi:type="dcterms:W3CDTF">2009-05-24T13:05:10Z</dcterms:created>
  <dcterms:modified xsi:type="dcterms:W3CDTF">2017-09-16T03:31:36Z</dcterms:modified>
</cp:coreProperties>
</file>