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60" r:id="rId2"/>
    <p:sldId id="320" r:id="rId3"/>
    <p:sldId id="305" r:id="rId4"/>
    <p:sldId id="306" r:id="rId5"/>
    <p:sldId id="308" r:id="rId6"/>
    <p:sldId id="310" r:id="rId7"/>
    <p:sldId id="311" r:id="rId8"/>
    <p:sldId id="312" r:id="rId9"/>
    <p:sldId id="313" r:id="rId10"/>
    <p:sldId id="314" r:id="rId11"/>
    <p:sldId id="315" r:id="rId12"/>
    <p:sldId id="309" r:id="rId13"/>
    <p:sldId id="316" r:id="rId14"/>
    <p:sldId id="317" r:id="rId15"/>
    <p:sldId id="318" r:id="rId16"/>
  </p:sldIdLst>
  <p:sldSz cx="9144000" cy="6858000" type="screen4x3"/>
  <p:notesSz cx="6735763" cy="9869488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CC0000"/>
    <a:srgbClr val="FF0000"/>
    <a:srgbClr val="000066"/>
    <a:srgbClr val="660033"/>
    <a:srgbClr val="003399"/>
    <a:srgbClr val="FFFFFF"/>
    <a:srgbClr val="FFFFCC"/>
    <a:srgbClr val="8000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中等深淺樣式 4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00" autoAdjust="0"/>
    <p:restoredTop sz="94660"/>
  </p:normalViewPr>
  <p:slideViewPr>
    <p:cSldViewPr>
      <p:cViewPr>
        <p:scale>
          <a:sx n="113" d="100"/>
          <a:sy n="113" d="100"/>
        </p:scale>
        <p:origin x="-222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72" tIns="45336" rIns="90672" bIns="45336" numCol="1" anchor="t" anchorCtr="0" compatLnSpc="1">
            <a:prstTxWarp prst="textNoShape">
              <a:avLst/>
            </a:prstTxWarp>
          </a:bodyPr>
          <a:lstStyle>
            <a:lvl1pPr defTabSz="906463">
              <a:defRPr sz="1200"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72" tIns="45336" rIns="90672" bIns="45336" numCol="1" anchor="t" anchorCtr="0" compatLnSpc="1">
            <a:prstTxWarp prst="textNoShape">
              <a:avLst/>
            </a:prstTxWarp>
          </a:bodyPr>
          <a:lstStyle>
            <a:lvl1pPr algn="r" defTabSz="906463">
              <a:defRPr sz="1200"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4188"/>
            <a:ext cx="29194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72" tIns="45336" rIns="90672" bIns="45336" numCol="1" anchor="b" anchorCtr="0" compatLnSpc="1">
            <a:prstTxWarp prst="textNoShape">
              <a:avLst/>
            </a:prstTxWarp>
          </a:bodyPr>
          <a:lstStyle>
            <a:lvl1pPr defTabSz="906463">
              <a:defRPr sz="1200"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4763" y="9374188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72" tIns="45336" rIns="90672" bIns="45336" numCol="1" anchor="b" anchorCtr="0" compatLnSpc="1">
            <a:prstTxWarp prst="textNoShape">
              <a:avLst/>
            </a:prstTxWarp>
          </a:bodyPr>
          <a:lstStyle>
            <a:lvl1pPr algn="r" defTabSz="906463">
              <a:defRPr sz="1200">
                <a:ea typeface="新細明體" charset="-120"/>
              </a:defRPr>
            </a:lvl1pPr>
          </a:lstStyle>
          <a:p>
            <a:pPr>
              <a:defRPr/>
            </a:pPr>
            <a:fld id="{7396104D-85C4-43D1-B1F0-B509DB0AD0D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662290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0113" y="739775"/>
            <a:ext cx="4935537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87888"/>
            <a:ext cx="5389563" cy="444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4188"/>
            <a:ext cx="29194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763" y="9374188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新細明體" charset="-120"/>
              </a:defRPr>
            </a:lvl1pPr>
          </a:lstStyle>
          <a:p>
            <a:pPr>
              <a:defRPr/>
            </a:pPr>
            <a:fld id="{3D6AC8CF-8BDF-46E9-9799-717249A8A07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46540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A444B5-42C0-46E0-9EC5-038D7CEE6ECE}" type="slidenum">
              <a:rPr lang="en-US" altLang="zh-TW" smtClean="0"/>
              <a:pPr/>
              <a:t>1</a:t>
            </a:fld>
            <a:endParaRPr lang="en-US" altLang="zh-TW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A444B5-42C0-46E0-9EC5-038D7CEE6ECE}" type="slidenum">
              <a:rPr lang="en-US" altLang="zh-TW" smtClean="0"/>
              <a:pPr/>
              <a:t>2</a:t>
            </a:fld>
            <a:endParaRPr lang="en-US" altLang="zh-TW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A444B5-42C0-46E0-9EC5-038D7CEE6ECE}" type="slidenum">
              <a:rPr lang="en-US" altLang="zh-TW" smtClean="0"/>
              <a:pPr/>
              <a:t>5</a:t>
            </a:fld>
            <a:endParaRPr lang="en-US" altLang="zh-TW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A444B5-42C0-46E0-9EC5-038D7CEE6ECE}" type="slidenum">
              <a:rPr lang="en-US" altLang="zh-TW" smtClean="0"/>
              <a:pPr/>
              <a:t>13</a:t>
            </a:fld>
            <a:endParaRPr lang="en-US" altLang="zh-TW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1359A6-98E9-4F78-8416-0AC8087129F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EDDE1-4B69-4BD0-819C-906D8805DDF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87A7EC-8C20-4F64-B71B-24B71FBACC7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3F82C7-3354-49CC-AD55-23D4370E7A3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CD443-C22D-4925-810F-7CE0F05E691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15D8D-4829-4A78-8ACC-EB0E94048F8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7620BF-B188-4840-B154-D3F0BB64239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AB96B6-1B16-4C43-BDBE-9D4DDB5147B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340926-8D22-4159-B800-EA4FE742CD4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83A7D5-ADC7-4E72-8A4C-0DE6C8033EE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0D6C06-E65D-42B8-B435-E606F539908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新細明體" charset="-120"/>
              </a:defRPr>
            </a:lvl1pPr>
          </a:lstStyle>
          <a:p>
            <a:pPr>
              <a:defRPr/>
            </a:pPr>
            <a:fld id="{2AA01670-069D-47CA-A719-CADE413D662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hyperlink" Target="&#21335;&#38750;&#38283;&#26222;&#25958;&#30334;&#24180;&#26368;&#22823;&#26097;&#28797;%2090&#22825;&#24460;&#24656;&#28961;&#27700;&#12288;20180117%20&#20844;&#35222;&#26202;&#38291;&#26032;&#32862;.mp4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02-&#38281;&#38272;&#33258;&#25937;.mp4" TargetMode="External"/><Relationship Id="rId2" Type="http://schemas.openxmlformats.org/officeDocument/2006/relationships/hyperlink" Target="03-&#38283;&#38272;&#33258;&#27578;.mp4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04-&#36530;&#24257;&#25152;.mp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&#22294;&#29255;/01&#22320;&#38663;&#36867;&#29983;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zh-TW" altLang="zh-TW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zh-TW" altLang="zh-TW" smtClean="0"/>
          </a:p>
        </p:txBody>
      </p:sp>
      <p:pic>
        <p:nvPicPr>
          <p:cNvPr id="3076" name="Picture 4" descr="99手繪校園彩色02"/>
          <p:cNvPicPr preferRelativeResize="0">
            <a:picLocks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842" y="0"/>
            <a:ext cx="9144000" cy="7605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嘉義縣雙溪國小校徽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5" y="-76767"/>
            <a:ext cx="2592288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411760" y="2297566"/>
            <a:ext cx="4536503" cy="1008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 eaLnBrk="1" hangingPunct="1"/>
            <a:r>
              <a:rPr lang="zh-TW" altLang="en-US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防災教育宣導</a:t>
            </a:r>
            <a:endParaRPr lang="zh-TW" altLang="en-US" sz="5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763688" y="596681"/>
            <a:ext cx="7908312" cy="1008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 eaLnBrk="1" hangingPunct="1"/>
            <a:r>
              <a:rPr lang="zh-TW" alt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嘉義縣朴子市雙溪國民小學</a:t>
            </a:r>
            <a:endParaRPr lang="zh-TW" altLang="en-US" sz="4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2013331" y="332656"/>
            <a:ext cx="4896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地震發生時應變時序</a:t>
            </a:r>
            <a:endParaRPr kumimoji="0" lang="zh-TW" altLang="en-US" sz="40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412776"/>
            <a:ext cx="2067692" cy="2016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971600" y="1124535"/>
            <a:ext cx="4572000" cy="289310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1400" b="1" dirty="0">
                <a:solidFill>
                  <a:srgbClr val="FF0000"/>
                </a:solidFill>
              </a:rPr>
              <a:t>收集地震相關情報與避難行動</a:t>
            </a:r>
          </a:p>
          <a:p>
            <a:pPr marL="342900" indent="-342900">
              <a:buFont typeface="+mj-lt"/>
              <a:buAutoNum type="arabicPeriod"/>
            </a:pPr>
            <a:r>
              <a:rPr lang="zh-TW" altLang="en-US" sz="1400" dirty="0"/>
              <a:t>前往避難</a:t>
            </a:r>
            <a:r>
              <a:rPr lang="zh-TW" altLang="en-US" sz="1400" dirty="0" smtClean="0"/>
              <a:t>收容所。</a:t>
            </a:r>
            <a:endParaRPr lang="en-US" altLang="zh-TW" sz="1400" dirty="0" smtClean="0"/>
          </a:p>
          <a:p>
            <a:pPr marL="342900" indent="-342900">
              <a:buFont typeface="+mj-lt"/>
              <a:buAutoNum type="arabicPeriod"/>
            </a:pPr>
            <a:r>
              <a:rPr lang="zh-TW" altLang="en-US" sz="1400" dirty="0" smtClean="0"/>
              <a:t>通知</a:t>
            </a:r>
            <a:r>
              <a:rPr lang="zh-TW" altLang="en-US" sz="1400" dirty="0"/>
              <a:t>家人或親友自己安全無虞。亦可利用</a:t>
            </a:r>
            <a:r>
              <a:rPr lang="en-US" altLang="zh-TW" sz="1400" dirty="0"/>
              <a:t>1991</a:t>
            </a:r>
            <a:r>
              <a:rPr lang="zh-TW" altLang="en-US" sz="1400" dirty="0"/>
              <a:t>報平安專線留言</a:t>
            </a:r>
            <a:r>
              <a:rPr lang="zh-TW" altLang="en-US" sz="1400" dirty="0" smtClean="0"/>
              <a:t>。</a:t>
            </a:r>
            <a:endParaRPr lang="en-US" altLang="zh-TW" sz="1400" dirty="0" smtClean="0"/>
          </a:p>
          <a:p>
            <a:pPr marL="342900" indent="-342900">
              <a:buFont typeface="+mj-lt"/>
              <a:buAutoNum type="arabicPeriod"/>
            </a:pPr>
            <a:r>
              <a:rPr lang="zh-TW" altLang="en-US" sz="1400" dirty="0" smtClean="0"/>
              <a:t>途中，儘量遠離建築物。</a:t>
            </a:r>
            <a:endParaRPr lang="en-US" altLang="zh-TW" sz="1400" dirty="0" smtClean="0"/>
          </a:p>
          <a:p>
            <a:pPr marL="342900" indent="-342900">
              <a:buFont typeface="+mj-lt"/>
              <a:buAutoNum type="arabicPeriod"/>
            </a:pPr>
            <a:r>
              <a:rPr lang="zh-TW" altLang="en-US" sz="1400" dirty="0" smtClean="0"/>
              <a:t>主動幫助老弱婦孺。</a:t>
            </a:r>
            <a:endParaRPr lang="en-US" altLang="zh-TW" sz="1400" dirty="0" smtClean="0"/>
          </a:p>
          <a:p>
            <a:endParaRPr lang="en-US" altLang="zh-TW" sz="1400" dirty="0" smtClean="0"/>
          </a:p>
          <a:p>
            <a:r>
              <a:rPr lang="zh-TW" altLang="en-US" sz="1400" b="1" dirty="0" smtClean="0">
                <a:solidFill>
                  <a:srgbClr val="FF0000"/>
                </a:solidFill>
              </a:rPr>
              <a:t>為了</a:t>
            </a:r>
            <a:r>
              <a:rPr lang="zh-TW" altLang="en-US" sz="1400" b="1" dirty="0">
                <a:solidFill>
                  <a:srgbClr val="FF0000"/>
                </a:solidFill>
              </a:rPr>
              <a:t>行動的方便與安全，請攜帶必要的個人物品即可</a:t>
            </a:r>
          </a:p>
          <a:p>
            <a:pPr marL="342900" indent="-342900">
              <a:buFont typeface="+mj-lt"/>
              <a:buAutoNum type="arabicPeriod"/>
            </a:pPr>
            <a:r>
              <a:rPr lang="zh-TW" altLang="en-US" sz="1400" dirty="0" smtClean="0"/>
              <a:t>不</a:t>
            </a:r>
            <a:r>
              <a:rPr lang="zh-TW" altLang="en-US" sz="1400" dirty="0"/>
              <a:t>使用汽車和機車</a:t>
            </a:r>
            <a:r>
              <a:rPr lang="zh-TW" altLang="en-US" sz="1400" dirty="0" smtClean="0"/>
              <a:t>。</a:t>
            </a:r>
            <a:endParaRPr lang="en-US" altLang="zh-TW" sz="1400" dirty="0" smtClean="0"/>
          </a:p>
          <a:p>
            <a:pPr marL="342900" indent="-342900">
              <a:buFont typeface="+mj-lt"/>
              <a:buAutoNum type="arabicPeriod"/>
            </a:pPr>
            <a:r>
              <a:rPr lang="zh-TW" altLang="en-US" sz="1400" dirty="0" smtClean="0"/>
              <a:t>請</a:t>
            </a:r>
            <a:r>
              <a:rPr lang="zh-TW" altLang="en-US" sz="1400" dirty="0"/>
              <a:t>儘量選擇較寬的道路行走，較為安全</a:t>
            </a:r>
            <a:r>
              <a:rPr lang="zh-TW" altLang="en-US" sz="1400" dirty="0" smtClean="0"/>
              <a:t>。</a:t>
            </a:r>
            <a:endParaRPr lang="en-US" altLang="zh-TW" sz="1400" dirty="0" smtClean="0"/>
          </a:p>
          <a:p>
            <a:pPr marL="342900" indent="-342900">
              <a:buFont typeface="+mj-lt"/>
              <a:buAutoNum type="arabicPeriod"/>
            </a:pPr>
            <a:r>
              <a:rPr lang="zh-TW" altLang="en-US" sz="1400" dirty="0" smtClean="0"/>
              <a:t>遠離</a:t>
            </a:r>
            <a:r>
              <a:rPr lang="zh-TW" altLang="en-US" sz="1400" dirty="0"/>
              <a:t>小路、籬笆、懸崖、</a:t>
            </a:r>
            <a:r>
              <a:rPr lang="zh-TW" altLang="en-US" sz="1400" dirty="0" smtClean="0"/>
              <a:t>河川。</a:t>
            </a:r>
            <a:endParaRPr lang="en-US" altLang="zh-TW" sz="1400" dirty="0" smtClean="0"/>
          </a:p>
          <a:p>
            <a:pPr marL="342900" indent="-342900">
              <a:buFont typeface="+mj-lt"/>
              <a:buAutoNum type="arabicPeriod"/>
            </a:pPr>
            <a:r>
              <a:rPr lang="zh-TW" altLang="en-US" sz="1400" dirty="0" smtClean="0"/>
              <a:t>磚牆</a:t>
            </a:r>
            <a:r>
              <a:rPr lang="zh-TW" altLang="en-US" sz="1400" dirty="0"/>
              <a:t>、門柱、自動販賣機容易因地震而倒下，所以不要靠近。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017635"/>
            <a:ext cx="2100000" cy="2016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3257600" y="4656303"/>
            <a:ext cx="46062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400" dirty="0" smtClean="0"/>
              <a:t>地震本是不可預測，小朋友要體會</a:t>
            </a:r>
            <a:r>
              <a:rPr lang="zh-TW" altLang="en-US" sz="1400" dirty="0"/>
              <a:t>親人的</a:t>
            </a:r>
            <a:r>
              <a:rPr lang="zh-TW" altLang="en-US" sz="1400" dirty="0" smtClean="0"/>
              <a:t>心情，本身要自律，不可吵鬧。救援任務交由專業的救難隊。</a:t>
            </a:r>
            <a:endParaRPr lang="zh-TW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137712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2013331" y="332656"/>
            <a:ext cx="4896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地震發生時應變時序</a:t>
            </a:r>
            <a:endParaRPr kumimoji="0" lang="zh-TW" altLang="en-US" sz="40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117661"/>
            <a:ext cx="2100000" cy="2016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331640" y="1117661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1400" b="1" dirty="0">
                <a:solidFill>
                  <a:srgbClr val="FF0000"/>
                </a:solidFill>
              </a:rPr>
              <a:t>等待外部的支援</a:t>
            </a:r>
          </a:p>
          <a:p>
            <a:pPr marL="342900" indent="-342900">
              <a:buFont typeface="+mj-lt"/>
              <a:buAutoNum type="arabicPeriod"/>
            </a:pPr>
            <a:r>
              <a:rPr lang="zh-TW" altLang="en-US" sz="1400" dirty="0" smtClean="0"/>
              <a:t>節約使用救難物資。</a:t>
            </a:r>
            <a:endParaRPr lang="en-US" altLang="zh-TW" sz="1400" dirty="0" smtClean="0"/>
          </a:p>
          <a:p>
            <a:pPr marL="342900" indent="-342900">
              <a:buFont typeface="+mj-lt"/>
              <a:buAutoNum type="arabicPeriod"/>
            </a:pPr>
            <a:r>
              <a:rPr lang="zh-TW" altLang="en-US" sz="1400" dirty="0" smtClean="0"/>
              <a:t>掌握</a:t>
            </a:r>
            <a:r>
              <a:rPr lang="zh-TW" altLang="en-US" sz="1400" dirty="0"/>
              <a:t>正確的情報，不聽信謠言</a:t>
            </a:r>
            <a:r>
              <a:rPr lang="zh-TW" altLang="en-US" sz="1400" dirty="0" smtClean="0"/>
              <a:t>。</a:t>
            </a:r>
            <a:endParaRPr lang="en-US" altLang="zh-TW" sz="1400" dirty="0" smtClean="0"/>
          </a:p>
          <a:p>
            <a:pPr marL="342900" indent="-342900">
              <a:buFont typeface="+mj-lt"/>
              <a:buAutoNum type="arabicPeriod"/>
            </a:pPr>
            <a:r>
              <a:rPr lang="zh-TW" altLang="en-US" sz="1400" dirty="0" smtClean="0"/>
              <a:t>在</a:t>
            </a:r>
            <a:r>
              <a:rPr lang="zh-TW" altLang="en-US" sz="1400" dirty="0"/>
              <a:t>避難收容處所內，仍應注意餘震</a:t>
            </a:r>
            <a:r>
              <a:rPr lang="zh-TW" altLang="en-US" sz="1400" dirty="0" smtClean="0"/>
              <a:t>。</a:t>
            </a:r>
            <a:endParaRPr lang="en-US" altLang="zh-TW" sz="1400" dirty="0" smtClean="0"/>
          </a:p>
          <a:p>
            <a:endParaRPr lang="zh-TW" altLang="en-US" sz="1400" dirty="0"/>
          </a:p>
          <a:p>
            <a:r>
              <a:rPr lang="zh-TW" altLang="en-US" sz="1400" b="1" dirty="0">
                <a:solidFill>
                  <a:srgbClr val="FF0000"/>
                </a:solidFill>
              </a:rPr>
              <a:t>自主救災行動</a:t>
            </a:r>
          </a:p>
          <a:p>
            <a:pPr marL="342900" indent="-342900">
              <a:buFont typeface="+mj-lt"/>
              <a:buAutoNum type="arabicPeriod"/>
            </a:pPr>
            <a:r>
              <a:rPr lang="zh-TW" altLang="en-US" sz="1400" dirty="0"/>
              <a:t>注意政府發佈的相關訊息，並配合採取因應的行動</a:t>
            </a:r>
            <a:r>
              <a:rPr lang="zh-TW" altLang="en-US" sz="1400" dirty="0" smtClean="0"/>
              <a:t>。</a:t>
            </a:r>
            <a:endParaRPr lang="en-US" altLang="zh-TW" sz="1400" dirty="0" smtClean="0"/>
          </a:p>
          <a:p>
            <a:pPr marL="342900" indent="-342900">
              <a:buFont typeface="+mj-lt"/>
              <a:buAutoNum type="arabicPeriod"/>
            </a:pPr>
            <a:r>
              <a:rPr lang="zh-TW" altLang="en-US" sz="1400" dirty="0" smtClean="0"/>
              <a:t>注意</a:t>
            </a:r>
            <a:r>
              <a:rPr lang="zh-TW" altLang="en-US" sz="1400" dirty="0"/>
              <a:t>老人與殘障朋友的狀況，積極的給予幫助</a:t>
            </a:r>
            <a:r>
              <a:rPr lang="zh-TW" altLang="en-US" sz="1400" dirty="0" smtClean="0"/>
              <a:t>。</a:t>
            </a:r>
            <a:endParaRPr lang="en-US" altLang="zh-TW" sz="1400" dirty="0" smtClean="0"/>
          </a:p>
          <a:p>
            <a:pPr marL="342900" indent="-342900">
              <a:buFont typeface="+mj-lt"/>
              <a:buAutoNum type="arabicPeriod"/>
            </a:pPr>
            <a:r>
              <a:rPr lang="zh-TW" altLang="en-US" sz="1400" dirty="0" smtClean="0"/>
              <a:t>在</a:t>
            </a:r>
            <a:r>
              <a:rPr lang="zh-TW" altLang="en-US" sz="1400" dirty="0"/>
              <a:t>避難收容處所中應節約用水、用電，並節約使用各種民生物資。</a:t>
            </a:r>
            <a:endParaRPr lang="zh-TW" altLang="en-US" sz="1400" u="none" strike="noStrike" dirty="0">
              <a:effectLst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789040"/>
            <a:ext cx="2060377" cy="2016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3421940" y="4212264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1400" b="1" dirty="0">
                <a:solidFill>
                  <a:srgbClr val="FF0000"/>
                </a:solidFill>
              </a:rPr>
              <a:t>在避難收容處所的活動</a:t>
            </a:r>
          </a:p>
          <a:p>
            <a:pPr marL="342900" indent="-342900">
              <a:buFont typeface="+mj-lt"/>
              <a:buAutoNum type="arabicPeriod"/>
            </a:pPr>
            <a:r>
              <a:rPr lang="zh-TW" altLang="en-US" sz="1400" dirty="0"/>
              <a:t>協助社區幹部組成自治管理組織，協助避難收容處所的運作</a:t>
            </a:r>
            <a:r>
              <a:rPr lang="zh-TW" altLang="en-US" sz="1400" dirty="0" smtClean="0"/>
              <a:t>。</a:t>
            </a:r>
            <a:endParaRPr lang="en-US" altLang="zh-TW" sz="1400" dirty="0" smtClean="0"/>
          </a:p>
          <a:p>
            <a:pPr marL="342900" indent="-342900">
              <a:buFont typeface="+mj-lt"/>
              <a:buAutoNum type="arabicPeriod"/>
            </a:pPr>
            <a:r>
              <a:rPr lang="zh-TW" altLang="en-US" sz="1400" dirty="0" smtClean="0"/>
              <a:t>遵守</a:t>
            </a:r>
            <a:r>
              <a:rPr lang="zh-TW" altLang="en-US" sz="1400" dirty="0"/>
              <a:t>集體生活的規則</a:t>
            </a:r>
            <a:r>
              <a:rPr lang="zh-TW" altLang="en-US" sz="1400" dirty="0" smtClean="0"/>
              <a:t>。</a:t>
            </a:r>
            <a:endParaRPr lang="en-US" altLang="zh-TW" sz="1400" dirty="0" smtClean="0"/>
          </a:p>
          <a:p>
            <a:pPr marL="342900" indent="-342900">
              <a:buFont typeface="+mj-lt"/>
              <a:buAutoNum type="arabicPeriod"/>
            </a:pPr>
            <a:r>
              <a:rPr lang="zh-TW" altLang="en-US" sz="1400" dirty="0" smtClean="0"/>
              <a:t>保持</a:t>
            </a:r>
            <a:r>
              <a:rPr lang="zh-TW" altLang="en-US" sz="1400" dirty="0"/>
              <a:t>互助的心，並付諸行動。</a:t>
            </a:r>
          </a:p>
        </p:txBody>
      </p:sp>
    </p:spTree>
    <p:extLst>
      <p:ext uri="{BB962C8B-B14F-4D97-AF65-F5344CB8AC3E}">
        <p14:creationId xmlns:p14="http://schemas.microsoft.com/office/powerpoint/2010/main" val="2965444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259632" y="476517"/>
            <a:ext cx="64807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地震逃生演練容易犯的錯誤</a:t>
            </a:r>
            <a:endParaRPr kumimoji="0" lang="zh-TW" altLang="en-US" sz="40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043608" y="1484784"/>
            <a:ext cx="708588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itchFamily="2" charset="2"/>
              <a:buChar char="n"/>
            </a:pPr>
            <a:r>
              <a:rPr lang="zh-TW" altLang="en-US" b="1" dirty="0" smtClean="0">
                <a:solidFill>
                  <a:srgbClr val="FF0000"/>
                </a:solidFill>
              </a:rPr>
              <a:t>聽到預警警報，馬上往外跑</a:t>
            </a:r>
            <a:endParaRPr lang="en-US" altLang="zh-TW" b="1" dirty="0" smtClean="0">
              <a:solidFill>
                <a:srgbClr val="FF0000"/>
              </a:solidFill>
            </a:endParaRPr>
          </a:p>
          <a:p>
            <a:pPr>
              <a:buClr>
                <a:srgbClr val="C00000"/>
              </a:buClr>
            </a:pPr>
            <a:r>
              <a:rPr lang="zh-TW" altLang="en-US" dirty="0" smtClean="0"/>
              <a:t>    目前</a:t>
            </a:r>
            <a:r>
              <a:rPr lang="zh-TW" altLang="en-US" dirty="0"/>
              <a:t>的預警警報只能預報地震來臨前</a:t>
            </a:r>
            <a:r>
              <a:rPr lang="en-US" altLang="zh-TW" dirty="0"/>
              <a:t>5-10</a:t>
            </a:r>
            <a:r>
              <a:rPr lang="zh-TW" altLang="en-US" dirty="0"/>
              <a:t>秒，來不及跑出去。</a:t>
            </a:r>
            <a:endParaRPr lang="en-US" altLang="zh-TW" dirty="0"/>
          </a:p>
          <a:p>
            <a:pPr>
              <a:buClr>
                <a:srgbClr val="C00000"/>
              </a:buClr>
            </a:pPr>
            <a:endParaRPr lang="en-US" altLang="zh-TW" dirty="0" smtClean="0"/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n"/>
            </a:pPr>
            <a:r>
              <a:rPr lang="zh-TW" altLang="en-US" b="1" dirty="0" smtClean="0">
                <a:solidFill>
                  <a:srgbClr val="FF0000"/>
                </a:solidFill>
              </a:rPr>
              <a:t>先戴防震頭套再趴、掩、穩</a:t>
            </a:r>
            <a:endParaRPr lang="en-US" altLang="zh-TW" b="1" dirty="0" smtClean="0">
              <a:solidFill>
                <a:srgbClr val="FF0000"/>
              </a:solidFill>
            </a:endParaRPr>
          </a:p>
          <a:p>
            <a:pPr>
              <a:buClr>
                <a:srgbClr val="C00000"/>
              </a:buClr>
            </a:pPr>
            <a:r>
              <a:rPr lang="zh-TW" altLang="en-US" dirty="0" smtClean="0"/>
              <a:t>    先</a:t>
            </a:r>
            <a:r>
              <a:rPr lang="zh-TW" altLang="en-US" dirty="0"/>
              <a:t>趴、掩、穩，等撤退時再戴。</a:t>
            </a:r>
            <a:endParaRPr lang="en-US" altLang="zh-TW" b="1" dirty="0">
              <a:solidFill>
                <a:srgbClr val="FF0000"/>
              </a:solidFill>
            </a:endParaRPr>
          </a:p>
          <a:p>
            <a:pPr>
              <a:buClr>
                <a:srgbClr val="C00000"/>
              </a:buClr>
            </a:pPr>
            <a:endParaRPr lang="en-US" altLang="zh-TW" b="1" dirty="0" smtClean="0">
              <a:solidFill>
                <a:srgbClr val="FF0000"/>
              </a:solidFill>
            </a:endParaRPr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n"/>
            </a:pPr>
            <a:r>
              <a:rPr lang="zh-TW" altLang="en-US" b="1" dirty="0" smtClean="0">
                <a:solidFill>
                  <a:srgbClr val="FF0000"/>
                </a:solidFill>
              </a:rPr>
              <a:t>先在教室外集合再撤退</a:t>
            </a:r>
            <a:endParaRPr lang="en-US" altLang="zh-TW" b="1" dirty="0" smtClean="0">
              <a:solidFill>
                <a:srgbClr val="FF0000"/>
              </a:solidFill>
            </a:endParaRPr>
          </a:p>
          <a:p>
            <a:pPr>
              <a:buClr>
                <a:srgbClr val="C00000"/>
              </a:buClr>
            </a:pPr>
            <a:r>
              <a:rPr lang="zh-TW" altLang="en-US" dirty="0" smtClean="0"/>
              <a:t>     馬上</a:t>
            </a:r>
            <a:r>
              <a:rPr lang="zh-TW" altLang="en-US" dirty="0"/>
              <a:t>離開教室</a:t>
            </a:r>
            <a:r>
              <a:rPr lang="zh-TW" altLang="en-US" dirty="0" smtClean="0"/>
              <a:t>至自行至最終</a:t>
            </a:r>
            <a:r>
              <a:rPr lang="zh-TW" altLang="en-US" dirty="0"/>
              <a:t>集合點集合。</a:t>
            </a:r>
            <a:endParaRPr lang="en-US" altLang="zh-TW" b="1" dirty="0">
              <a:solidFill>
                <a:srgbClr val="FF0000"/>
              </a:solidFill>
            </a:endParaRPr>
          </a:p>
          <a:p>
            <a:pPr>
              <a:buClr>
                <a:srgbClr val="C00000"/>
              </a:buClr>
            </a:pPr>
            <a:endParaRPr lang="en-US" altLang="zh-TW" b="1" dirty="0" smtClean="0">
              <a:solidFill>
                <a:srgbClr val="FF0000"/>
              </a:solidFill>
            </a:endParaRPr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n"/>
            </a:pPr>
            <a:r>
              <a:rPr lang="zh-TW" altLang="en-US" b="1" dirty="0">
                <a:solidFill>
                  <a:srgbClr val="FF0000"/>
                </a:solidFill>
              </a:rPr>
              <a:t>一直拿著課本護著</a:t>
            </a:r>
            <a:r>
              <a:rPr lang="zh-TW" altLang="en-US" b="1" dirty="0" smtClean="0">
                <a:solidFill>
                  <a:srgbClr val="FF0000"/>
                </a:solidFill>
              </a:rPr>
              <a:t>頭</a:t>
            </a:r>
            <a:endParaRPr lang="en-US" altLang="zh-TW" b="1" dirty="0" smtClean="0">
              <a:solidFill>
                <a:srgbClr val="FF0000"/>
              </a:solidFill>
            </a:endParaRPr>
          </a:p>
          <a:p>
            <a:pPr>
              <a:buClr>
                <a:srgbClr val="C00000"/>
              </a:buClr>
            </a:pPr>
            <a:r>
              <a:rPr lang="zh-TW" altLang="en-US" dirty="0" smtClean="0"/>
              <a:t>     一直</a:t>
            </a:r>
            <a:r>
              <a:rPr lang="zh-TW" altLang="en-US" dirty="0"/>
              <a:t>護著頭會減慢撤退速度，離開建築物即可把頭套拿開。</a:t>
            </a:r>
            <a:endParaRPr lang="en-US" altLang="zh-TW" b="1" dirty="0">
              <a:solidFill>
                <a:srgbClr val="FF0000"/>
              </a:solidFill>
            </a:endParaRPr>
          </a:p>
          <a:p>
            <a:pPr>
              <a:buClr>
                <a:srgbClr val="C00000"/>
              </a:buClr>
            </a:pPr>
            <a:endParaRPr lang="en-US" altLang="zh-TW" b="1" dirty="0">
              <a:solidFill>
                <a:srgbClr val="FF0000"/>
              </a:solidFill>
            </a:endParaRPr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n"/>
            </a:pPr>
            <a:r>
              <a:rPr lang="zh-TW" altLang="en-US" b="1" dirty="0" smtClean="0">
                <a:solidFill>
                  <a:srgbClr val="FF0000"/>
                </a:solidFill>
              </a:rPr>
              <a:t>把演練當成遊戲，嘻皮笑臉</a:t>
            </a:r>
            <a:endParaRPr lang="en-US" altLang="zh-TW" b="1" dirty="0" smtClean="0">
              <a:solidFill>
                <a:srgbClr val="FF0000"/>
              </a:solidFill>
            </a:endParaRPr>
          </a:p>
          <a:p>
            <a:pPr>
              <a:buClr>
                <a:srgbClr val="C00000"/>
              </a:buClr>
            </a:pPr>
            <a:r>
              <a:rPr lang="zh-TW" altLang="en-US" dirty="0" smtClean="0"/>
              <a:t>     多</a:t>
            </a:r>
            <a:r>
              <a:rPr lang="zh-TW" altLang="en-US" dirty="0"/>
              <a:t>一分準備，多一分保障，強震來臨時，連哭都來不及了還笑。</a:t>
            </a:r>
          </a:p>
          <a:p>
            <a:pPr>
              <a:buClr>
                <a:srgbClr val="C00000"/>
              </a:buClr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890870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zh-TW" altLang="zh-TW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zh-TW" altLang="zh-TW" smtClean="0"/>
          </a:p>
        </p:txBody>
      </p:sp>
      <p:pic>
        <p:nvPicPr>
          <p:cNvPr id="3076" name="Picture 4" descr="99手繪校園彩色02"/>
          <p:cNvPicPr preferRelativeResize="0">
            <a:picLocks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842" y="0"/>
            <a:ext cx="9144000" cy="7605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嘉義縣雙溪國小校徽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5" y="-76767"/>
            <a:ext cx="2592288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123728" y="2289099"/>
            <a:ext cx="4464496" cy="1008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 eaLnBrk="1" hangingPunct="1"/>
            <a:r>
              <a:rPr lang="zh-TW" altLang="en-US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節約用水宣導</a:t>
            </a:r>
            <a:endParaRPr lang="zh-TW" altLang="en-US" sz="5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1227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259632" y="476517"/>
            <a:ext cx="32403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為何節約用水</a:t>
            </a:r>
            <a:endParaRPr kumimoji="0" lang="zh-TW" altLang="en-US" sz="40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275821" y="4941168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南非開普敦今年</a:t>
            </a:r>
            <a:r>
              <a:rPr lang="en-US" altLang="zh-TW" dirty="0" smtClean="0"/>
              <a:t>4</a:t>
            </a:r>
            <a:r>
              <a:rPr lang="zh-TW" altLang="en-US" dirty="0" smtClean="0"/>
              <a:t>月，全城將無水可用。</a:t>
            </a:r>
            <a:endParaRPr lang="en-US" altLang="zh-TW" dirty="0" smtClean="0"/>
          </a:p>
          <a:p>
            <a:r>
              <a:rPr lang="zh-TW" altLang="en-US" dirty="0">
                <a:hlinkClick r:id="rId2" action="ppaction://hlinkfile"/>
              </a:rPr>
              <a:t>新聞報導</a:t>
            </a: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05" y="1484784"/>
            <a:ext cx="7434571" cy="3089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0160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611560" y="260648"/>
            <a:ext cx="64807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我</a:t>
            </a:r>
            <a:endParaRPr kumimoji="0" lang="en-US" altLang="zh-TW" sz="40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們</a:t>
            </a:r>
            <a:endParaRPr kumimoji="0" lang="en-US" altLang="zh-TW" sz="40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可</a:t>
            </a:r>
            <a:endParaRPr kumimoji="0" lang="en-US" altLang="zh-TW" sz="40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以</a:t>
            </a:r>
            <a:endParaRPr kumimoji="0" lang="en-US" altLang="zh-TW" sz="40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怎</a:t>
            </a:r>
            <a:endParaRPr kumimoji="0" lang="en-US" altLang="zh-TW" sz="40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麼</a:t>
            </a:r>
            <a:endParaRPr kumimoji="0" lang="en-US" altLang="zh-TW" sz="40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做</a:t>
            </a:r>
            <a:endParaRPr kumimoji="0" lang="en-US" altLang="zh-TW" sz="40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" name="Picture 4" descr="https://www.water.gov.tw/public/Attachment/201712051046485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6632"/>
            <a:ext cx="6984776" cy="6390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2649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zh-TW" altLang="zh-TW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zh-TW" altLang="zh-TW" smtClean="0"/>
          </a:p>
        </p:txBody>
      </p:sp>
      <p:pic>
        <p:nvPicPr>
          <p:cNvPr id="3076" name="Picture 4" descr="99手繪校園彩色02"/>
          <p:cNvPicPr preferRelativeResize="0">
            <a:picLocks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842" y="0"/>
            <a:ext cx="9144000" cy="7605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嘉義縣雙溪國小校徽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5" y="-76767"/>
            <a:ext cx="2592288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496947" y="2132856"/>
            <a:ext cx="5904656" cy="1008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 eaLnBrk="1" hangingPunct="1"/>
            <a:r>
              <a:rPr lang="zh-TW" altLang="en-US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火災避難逃生宣導</a:t>
            </a:r>
            <a:endParaRPr lang="zh-TW" altLang="en-US" sz="5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1849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619123" y="781050"/>
            <a:ext cx="3190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solidFill>
                  <a:srgbClr val="C00000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火災逃生要領</a:t>
            </a:r>
            <a:endParaRPr lang="zh-TW" altLang="en-US" sz="3600" dirty="0">
              <a:solidFill>
                <a:srgbClr val="C00000"/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552448" y="1647704"/>
            <a:ext cx="675585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/>
              <a:t>火災發生時很多人會跟我們說：</a:t>
            </a:r>
            <a:endParaRPr lang="en-US" altLang="zh-TW" sz="3200" dirty="0" smtClean="0"/>
          </a:p>
          <a:p>
            <a:endParaRPr lang="en-US" altLang="zh-TW" sz="3200" dirty="0"/>
          </a:p>
          <a:p>
            <a:pPr marL="571500" indent="-571500">
              <a:buClr>
                <a:srgbClr val="CC0000"/>
              </a:buClr>
              <a:buFont typeface="Wingdings" pitchFamily="2" charset="2"/>
              <a:buChar char="n"/>
            </a:pPr>
            <a:r>
              <a:rPr lang="zh-TW" altLang="en-US" sz="3200" dirty="0" smtClean="0"/>
              <a:t>找塊抹布，用水沾濕，掩住口鼻。</a:t>
            </a:r>
            <a:endParaRPr lang="en-US" altLang="zh-TW" sz="3200" dirty="0" smtClean="0"/>
          </a:p>
          <a:p>
            <a:endParaRPr lang="en-US" altLang="zh-TW" sz="3200" dirty="0" smtClean="0"/>
          </a:p>
          <a:p>
            <a:pPr marL="571500" indent="-571500">
              <a:buClr>
                <a:srgbClr val="C00000"/>
              </a:buClr>
              <a:buFont typeface="Wingdings" pitchFamily="2" charset="2"/>
              <a:buChar char="n"/>
            </a:pPr>
            <a:r>
              <a:rPr lang="zh-TW" altLang="en-US" sz="3200" dirty="0"/>
              <a:t>遭遇火災，馬上躲進浴室</a:t>
            </a:r>
            <a:r>
              <a:rPr lang="zh-TW" altLang="en-US" sz="3200" dirty="0" smtClean="0"/>
              <a:t>。</a:t>
            </a:r>
            <a:endParaRPr lang="en-US" altLang="zh-TW" sz="3200" dirty="0" smtClean="0"/>
          </a:p>
          <a:p>
            <a:endParaRPr lang="en-US" altLang="zh-TW" sz="3200" dirty="0" smtClean="0"/>
          </a:p>
          <a:p>
            <a:pPr marL="571500" indent="-571500">
              <a:buClr>
                <a:srgbClr val="C00000"/>
              </a:buClr>
              <a:buFont typeface="Wingdings" pitchFamily="2" charset="2"/>
              <a:buChar char="n"/>
            </a:pPr>
            <a:r>
              <a:rPr lang="zh-TW" altLang="en-US" sz="3200" dirty="0"/>
              <a:t>發生火災時，往上逃生</a:t>
            </a:r>
            <a:r>
              <a:rPr lang="zh-TW" altLang="en-US" sz="3200" dirty="0" smtClean="0"/>
              <a:t>。</a:t>
            </a:r>
            <a:endParaRPr lang="en-US" altLang="zh-TW" sz="3200" dirty="0"/>
          </a:p>
        </p:txBody>
      </p:sp>
    </p:spTree>
    <p:extLst>
      <p:ext uri="{BB962C8B-B14F-4D97-AF65-F5344CB8AC3E}">
        <p14:creationId xmlns:p14="http://schemas.microsoft.com/office/powerpoint/2010/main" val="4991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619123" y="781050"/>
            <a:ext cx="3190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solidFill>
                  <a:srgbClr val="C00000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火災逃生要領</a:t>
            </a:r>
            <a:endParaRPr lang="zh-TW" altLang="en-US" sz="3600" dirty="0">
              <a:solidFill>
                <a:srgbClr val="C00000"/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619123" y="1638179"/>
            <a:ext cx="5619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/>
              <a:t>發現火災了，該怎麼辦呢？</a:t>
            </a:r>
            <a:endParaRPr lang="en-US" altLang="zh-TW" sz="32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619121" y="2492896"/>
            <a:ext cx="34861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/>
              <a:t>錯誤作法：</a:t>
            </a:r>
            <a:r>
              <a:rPr lang="zh-TW" altLang="en-US" sz="3200" dirty="0" smtClean="0">
                <a:hlinkClick r:id="rId2" action="ppaction://hlinkfile"/>
              </a:rPr>
              <a:t>影片</a:t>
            </a:r>
            <a:endParaRPr lang="en-US" altLang="zh-TW" sz="32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619122" y="3429000"/>
            <a:ext cx="34861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/>
              <a:t>正確作法：</a:t>
            </a:r>
            <a:r>
              <a:rPr lang="zh-TW" altLang="en-US" sz="3200" dirty="0" smtClean="0">
                <a:hlinkClick r:id="rId3" action="ppaction://hlinkfile"/>
              </a:rPr>
              <a:t>影片</a:t>
            </a:r>
            <a:endParaRPr lang="en-US" altLang="zh-TW" sz="32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651830" y="4365104"/>
            <a:ext cx="7658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/>
              <a:t>躲廁所等於找死：</a:t>
            </a:r>
            <a:r>
              <a:rPr lang="zh-TW" altLang="en-US" sz="3200" dirty="0" smtClean="0">
                <a:hlinkClick r:id="rId4" action="ppaction://hlinkfile"/>
              </a:rPr>
              <a:t>影片</a:t>
            </a:r>
            <a:endParaRPr lang="en-US" altLang="zh-TW" sz="3200" dirty="0"/>
          </a:p>
        </p:txBody>
      </p:sp>
    </p:spTree>
    <p:extLst>
      <p:ext uri="{BB962C8B-B14F-4D97-AF65-F5344CB8AC3E}">
        <p14:creationId xmlns:p14="http://schemas.microsoft.com/office/powerpoint/2010/main" val="60375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zh-TW" altLang="zh-TW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zh-TW" altLang="zh-TW" smtClean="0"/>
          </a:p>
        </p:txBody>
      </p:sp>
      <p:pic>
        <p:nvPicPr>
          <p:cNvPr id="3076" name="Picture 4" descr="99手繪校園彩色02"/>
          <p:cNvPicPr preferRelativeResize="0">
            <a:picLocks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842" y="0"/>
            <a:ext cx="9144000" cy="7605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嘉義縣雙溪國小校徽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5" y="-76767"/>
            <a:ext cx="2592288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195736" y="2280633"/>
            <a:ext cx="4464496" cy="1008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 eaLnBrk="1" hangingPunct="1"/>
            <a:r>
              <a:rPr lang="zh-TW" altLang="en-US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地震逃生宣導</a:t>
            </a:r>
            <a:endParaRPr lang="zh-TW" altLang="en-US" sz="5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6156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2789548" y="260648"/>
            <a:ext cx="3456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地震逃生路線</a:t>
            </a:r>
            <a:endParaRPr kumimoji="0" lang="zh-TW" altLang="en-US" sz="40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" name="圖片 4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908720"/>
            <a:ext cx="7668344" cy="5416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52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1115617" y="476517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地震發生時，桌下避難三步驟</a:t>
            </a:r>
            <a:endParaRPr kumimoji="0" lang="zh-TW" altLang="en-US" sz="40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20447"/>
            <a:ext cx="8026500" cy="4919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11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2013331" y="332656"/>
            <a:ext cx="4896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地震發生時應變時序</a:t>
            </a:r>
            <a:endParaRPr kumimoji="0" lang="zh-TW" altLang="en-US" sz="40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73" y="1199985"/>
            <a:ext cx="2114226" cy="2016646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859599" y="1623533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1400" b="1" dirty="0">
                <a:solidFill>
                  <a:srgbClr val="FF0000"/>
                </a:solidFill>
              </a:rPr>
              <a:t>要先保護自己的安全</a:t>
            </a:r>
          </a:p>
          <a:p>
            <a:pPr marL="342900" indent="-342900">
              <a:buFont typeface="+mj-lt"/>
              <a:buAutoNum type="arabicPeriod"/>
            </a:pPr>
            <a:r>
              <a:rPr lang="zh-TW" altLang="en-US" sz="1400" dirty="0" smtClean="0"/>
              <a:t>生命</a:t>
            </a:r>
            <a:r>
              <a:rPr lang="zh-TW" altLang="en-US" sz="1400" dirty="0"/>
              <a:t>比什麼都重要，地震發生時，首先要確保自己的生命安全，尤其是保護頭、頸部</a:t>
            </a:r>
            <a:r>
              <a:rPr lang="zh-TW" altLang="en-US" sz="1400" dirty="0" smtClean="0"/>
              <a:t>。</a:t>
            </a:r>
            <a:endParaRPr lang="en-US" altLang="zh-TW" sz="1400" dirty="0"/>
          </a:p>
          <a:p>
            <a:pPr marL="342900" indent="-342900">
              <a:buFont typeface="+mj-lt"/>
              <a:buAutoNum type="arabicPeriod"/>
            </a:pPr>
            <a:r>
              <a:rPr lang="zh-TW" altLang="en-US" sz="1400" dirty="0" smtClean="0"/>
              <a:t>找</a:t>
            </a:r>
            <a:r>
              <a:rPr lang="zh-TW" altLang="en-US" sz="1400" dirty="0"/>
              <a:t>一個堅固的桌子下</a:t>
            </a:r>
            <a:r>
              <a:rPr lang="zh-TW" altLang="en-US" sz="1400" dirty="0" smtClean="0"/>
              <a:t>躲避</a:t>
            </a:r>
            <a:r>
              <a:rPr lang="zh-TW" altLang="en-US" sz="1400" dirty="0"/>
              <a:t>。</a:t>
            </a:r>
            <a:endParaRPr lang="en-US" altLang="zh-TW" sz="1400" dirty="0" smtClean="0"/>
          </a:p>
          <a:p>
            <a:pPr marL="342900" indent="-342900">
              <a:buFont typeface="+mj-lt"/>
              <a:buAutoNum type="arabicPeriod"/>
            </a:pPr>
            <a:r>
              <a:rPr lang="zh-TW" altLang="en-US" sz="1400" dirty="0" smtClean="0"/>
              <a:t>注意</a:t>
            </a:r>
            <a:r>
              <a:rPr lang="zh-TW" altLang="en-US" sz="1400" dirty="0"/>
              <a:t>掉落的家具和</a:t>
            </a:r>
            <a:r>
              <a:rPr lang="zh-TW" altLang="en-US" sz="1400" dirty="0" smtClean="0"/>
              <a:t>物品。</a:t>
            </a:r>
            <a:endParaRPr lang="zh-TW" altLang="en-US" sz="1400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874" y="3590528"/>
            <a:ext cx="2113548" cy="2016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769946" y="3573016"/>
            <a:ext cx="5886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400" b="1" dirty="0">
                <a:solidFill>
                  <a:srgbClr val="FF0000"/>
                </a:solidFill>
              </a:rPr>
              <a:t>當地震停止時</a:t>
            </a:r>
          </a:p>
          <a:p>
            <a:pPr marL="342900" indent="-342900">
              <a:buFont typeface="+mj-lt"/>
              <a:buAutoNum type="arabicPeriod"/>
            </a:pPr>
            <a:r>
              <a:rPr lang="zh-TW" altLang="en-US" sz="1400" dirty="0" smtClean="0"/>
              <a:t>確認</a:t>
            </a:r>
            <a:r>
              <a:rPr lang="zh-TW" altLang="en-US" sz="1400" dirty="0"/>
              <a:t>整個家人的安全</a:t>
            </a:r>
            <a:r>
              <a:rPr lang="zh-TW" altLang="en-US" sz="1400" dirty="0" smtClean="0"/>
              <a:t>。</a:t>
            </a:r>
            <a:endParaRPr lang="en-US" altLang="zh-TW" sz="1400" dirty="0" smtClean="0"/>
          </a:p>
          <a:p>
            <a:pPr marL="342900" indent="-342900">
              <a:buFont typeface="+mj-lt"/>
              <a:buAutoNum type="arabicPeriod"/>
            </a:pPr>
            <a:r>
              <a:rPr lang="zh-TW" altLang="en-US" sz="1400" dirty="0" smtClean="0"/>
              <a:t>迅速</a:t>
            </a:r>
            <a:r>
              <a:rPr lang="zh-TW" altLang="en-US" sz="1400" dirty="0"/>
              <a:t>的關掉</a:t>
            </a:r>
            <a:r>
              <a:rPr lang="zh-TW" altLang="en-US" sz="1400" dirty="0" smtClean="0"/>
              <a:t>瓦斯。</a:t>
            </a:r>
            <a:endParaRPr lang="en-US" altLang="zh-TW" sz="1400" dirty="0" smtClean="0"/>
          </a:p>
          <a:p>
            <a:pPr marL="342900" indent="-342900">
              <a:buFont typeface="+mj-lt"/>
              <a:buAutoNum type="arabicPeriod"/>
            </a:pPr>
            <a:r>
              <a:rPr lang="zh-TW" altLang="en-US" sz="1400" dirty="0" smtClean="0"/>
              <a:t>如果</a:t>
            </a:r>
            <a:r>
              <a:rPr lang="zh-TW" altLang="en-US" sz="1400" dirty="0"/>
              <a:t>火災發生則需迅速</a:t>
            </a:r>
            <a:r>
              <a:rPr lang="zh-TW" altLang="en-US" sz="1400" dirty="0" smtClean="0"/>
              <a:t>滅火或撥打</a:t>
            </a:r>
            <a:r>
              <a:rPr lang="en-US" altLang="zh-TW" sz="1400" dirty="0" smtClean="0"/>
              <a:t>119</a:t>
            </a:r>
            <a:r>
              <a:rPr lang="zh-TW" altLang="en-US" sz="1400" dirty="0" smtClean="0"/>
              <a:t>。若</a:t>
            </a:r>
            <a:r>
              <a:rPr lang="zh-TW" altLang="en-US" sz="1400" dirty="0"/>
              <a:t>火勢太大請立即離開火場。</a:t>
            </a:r>
          </a:p>
          <a:p>
            <a:r>
              <a:rPr lang="zh-TW" altLang="en-US" sz="1400" b="1" dirty="0">
                <a:solidFill>
                  <a:srgbClr val="FF0000"/>
                </a:solidFill>
              </a:rPr>
              <a:t>檢查出口是否暢通</a:t>
            </a:r>
          </a:p>
          <a:p>
            <a:pPr marL="342900" indent="-342900">
              <a:buFont typeface="+mj-lt"/>
              <a:buAutoNum type="arabicPeriod"/>
            </a:pPr>
            <a:r>
              <a:rPr lang="zh-TW" altLang="en-US" sz="1400" dirty="0"/>
              <a:t>如果受困屋內，撥打手機告訴親友或鄰居所在的位置</a:t>
            </a:r>
            <a:r>
              <a:rPr lang="zh-TW" altLang="en-US" sz="1400" dirty="0" smtClean="0"/>
              <a:t>。</a:t>
            </a:r>
            <a:endParaRPr lang="en-US" altLang="zh-TW" sz="1400" dirty="0" smtClean="0"/>
          </a:p>
          <a:p>
            <a:pPr marL="342900" indent="-342900">
              <a:buFont typeface="+mj-lt"/>
              <a:buAutoNum type="arabicPeriod"/>
            </a:pPr>
            <a:r>
              <a:rPr lang="zh-TW" altLang="en-US" sz="1400" dirty="0" smtClean="0"/>
              <a:t>若</a:t>
            </a:r>
            <a:r>
              <a:rPr lang="zh-TW" altLang="en-US" sz="1400" dirty="0"/>
              <a:t>受困</a:t>
            </a:r>
            <a:r>
              <a:rPr lang="zh-TW" altLang="en-US" sz="1400" dirty="0" smtClean="0"/>
              <a:t>嚴重可</a:t>
            </a:r>
            <a:r>
              <a:rPr lang="zh-TW" altLang="en-US" sz="1400" dirty="0"/>
              <a:t>節奏性敲打東西發出聲音讓搜救人員知道</a:t>
            </a:r>
            <a:r>
              <a:rPr lang="zh-TW" altLang="en-US" sz="1400" dirty="0" smtClean="0"/>
              <a:t>。或是</a:t>
            </a:r>
            <a:r>
              <a:rPr lang="zh-TW" altLang="en-US" sz="1400" dirty="0"/>
              <a:t>吹哨子或其他聲響讓外面的人知道。</a:t>
            </a:r>
          </a:p>
        </p:txBody>
      </p:sp>
    </p:spTree>
    <p:extLst>
      <p:ext uri="{BB962C8B-B14F-4D97-AF65-F5344CB8AC3E}">
        <p14:creationId xmlns:p14="http://schemas.microsoft.com/office/powerpoint/2010/main" val="3651906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2013331" y="332656"/>
            <a:ext cx="4896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地震發生時應變時序</a:t>
            </a:r>
            <a:endParaRPr kumimoji="0" lang="zh-TW" altLang="en-US" sz="40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353194"/>
            <a:ext cx="2113548" cy="2016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275856" y="1124744"/>
            <a:ext cx="4572000" cy="461664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1400" b="1" dirty="0">
                <a:solidFill>
                  <a:srgbClr val="FF0000"/>
                </a:solidFill>
              </a:rPr>
              <a:t>避難用品準備與周遭環境確認</a:t>
            </a:r>
          </a:p>
          <a:p>
            <a:endParaRPr lang="en-US" altLang="zh-TW" sz="1400" b="1" dirty="0" smtClean="0"/>
          </a:p>
          <a:p>
            <a:r>
              <a:rPr lang="zh-TW" altLang="en-US" sz="1400" b="1" dirty="0" smtClean="0">
                <a:solidFill>
                  <a:srgbClr val="FF0000"/>
                </a:solidFill>
              </a:rPr>
              <a:t>採取</a:t>
            </a:r>
            <a:r>
              <a:rPr lang="zh-TW" altLang="en-US" sz="1400" b="1" dirty="0">
                <a:solidFill>
                  <a:srgbClr val="FF0000"/>
                </a:solidFill>
              </a:rPr>
              <a:t>疏散避難的時機</a:t>
            </a:r>
          </a:p>
          <a:p>
            <a:r>
              <a:rPr lang="zh-TW" altLang="en-US" sz="1400" dirty="0"/>
              <a:t>搖晃</a:t>
            </a:r>
            <a:r>
              <a:rPr lang="zh-TW" altLang="en-US" sz="1400" dirty="0" smtClean="0"/>
              <a:t>劇烈時、聽到</a:t>
            </a:r>
            <a:r>
              <a:rPr lang="zh-TW" altLang="en-US" sz="1400" dirty="0"/>
              <a:t>「建築物有異聲」類似「碰、碰」巨響</a:t>
            </a:r>
            <a:r>
              <a:rPr lang="zh-TW" altLang="en-US" sz="1400" dirty="0" smtClean="0"/>
              <a:t>時、部分</a:t>
            </a:r>
            <a:r>
              <a:rPr lang="zh-TW" altLang="en-US" sz="1400" dirty="0"/>
              <a:t>建築物受損嚴重，牆、樑、柱爆開或明顯變形甚或</a:t>
            </a:r>
            <a:r>
              <a:rPr lang="zh-TW" altLang="en-US" sz="1400" dirty="0" smtClean="0"/>
              <a:t>倒塌時，請避開。</a:t>
            </a:r>
            <a:endParaRPr lang="en-US" altLang="zh-TW" sz="1400" dirty="0" smtClean="0"/>
          </a:p>
          <a:p>
            <a:endParaRPr lang="zh-TW" altLang="en-US" sz="1400" dirty="0"/>
          </a:p>
          <a:p>
            <a:r>
              <a:rPr lang="zh-TW" altLang="en-US" sz="1400" b="1" dirty="0">
                <a:solidFill>
                  <a:srgbClr val="FF0000"/>
                </a:solidFill>
              </a:rPr>
              <a:t>逃出時切勿驚慌</a:t>
            </a:r>
          </a:p>
          <a:p>
            <a:pPr marL="342900" indent="-342900">
              <a:buFont typeface="+mj-lt"/>
              <a:buAutoNum type="arabicPeriod"/>
            </a:pPr>
            <a:r>
              <a:rPr lang="zh-TW" altLang="en-US" sz="1400" dirty="0" smtClean="0"/>
              <a:t>從</a:t>
            </a:r>
            <a:r>
              <a:rPr lang="zh-TW" altLang="en-US" sz="1400" dirty="0"/>
              <a:t>家裡出來時關閉電源總開關</a:t>
            </a:r>
            <a:r>
              <a:rPr lang="zh-TW" altLang="en-US" sz="1400" dirty="0" smtClean="0"/>
              <a:t>。</a:t>
            </a:r>
            <a:endParaRPr lang="en-US" altLang="zh-TW" sz="1400" dirty="0" smtClean="0"/>
          </a:p>
          <a:p>
            <a:pPr marL="342900" indent="-342900">
              <a:buFont typeface="+mj-lt"/>
              <a:buAutoNum type="arabicPeriod"/>
            </a:pPr>
            <a:r>
              <a:rPr lang="zh-TW" altLang="en-US" sz="1400" dirty="0" smtClean="0"/>
              <a:t>關閉</a:t>
            </a:r>
            <a:r>
              <a:rPr lang="zh-TW" altLang="en-US" sz="1400" dirty="0"/>
              <a:t>瓦斯桶開關</a:t>
            </a:r>
            <a:r>
              <a:rPr lang="zh-TW" altLang="en-US" sz="1400" dirty="0" smtClean="0"/>
              <a:t>。</a:t>
            </a:r>
            <a:endParaRPr lang="en-US" altLang="zh-TW" sz="1400" dirty="0" smtClean="0"/>
          </a:p>
          <a:p>
            <a:pPr marL="342900" indent="-342900">
              <a:buFont typeface="+mj-lt"/>
              <a:buAutoNum type="arabicPeriod"/>
            </a:pPr>
            <a:r>
              <a:rPr lang="zh-TW" altLang="en-US" sz="1400" dirty="0" smtClean="0"/>
              <a:t>鎖</a:t>
            </a:r>
            <a:r>
              <a:rPr lang="zh-TW" altLang="en-US" sz="1400" dirty="0"/>
              <a:t>緊門窗</a:t>
            </a:r>
            <a:r>
              <a:rPr lang="zh-TW" altLang="en-US" sz="1400" dirty="0" smtClean="0"/>
              <a:t>。</a:t>
            </a:r>
            <a:endParaRPr lang="en-US" altLang="zh-TW" sz="1400" dirty="0" smtClean="0"/>
          </a:p>
          <a:p>
            <a:pPr marL="342900" indent="-342900">
              <a:buFont typeface="+mj-lt"/>
              <a:buAutoNum type="arabicPeriod"/>
            </a:pPr>
            <a:r>
              <a:rPr lang="zh-TW" altLang="en-US" sz="1400" dirty="0" smtClean="0"/>
              <a:t>離開</a:t>
            </a:r>
            <a:r>
              <a:rPr lang="zh-TW" altLang="en-US" sz="1400" dirty="0"/>
              <a:t>前在門口明顯處，留下字條說明屋內人員都已安全地前往避難收容處所。讓搜救人員不必浪費時間企圖進入屋內搜索</a:t>
            </a:r>
            <a:r>
              <a:rPr lang="zh-TW" altLang="en-US" sz="1400" dirty="0" smtClean="0"/>
              <a:t>。</a:t>
            </a:r>
            <a:endParaRPr lang="en-US" altLang="zh-TW" sz="1400" dirty="0" smtClean="0"/>
          </a:p>
          <a:p>
            <a:pPr marL="342900" indent="-342900">
              <a:buFont typeface="+mj-lt"/>
              <a:buAutoNum type="arabicPeriod"/>
            </a:pPr>
            <a:r>
              <a:rPr lang="zh-TW" altLang="en-US" sz="1400" dirty="0" smtClean="0"/>
              <a:t>逃</a:t>
            </a:r>
            <a:r>
              <a:rPr lang="zh-TW" altLang="en-US" sz="1400" dirty="0"/>
              <a:t>到外面時注意可能的掉落物，如玻璃、磁磚、招牌</a:t>
            </a:r>
            <a:r>
              <a:rPr lang="zh-TW" altLang="en-US" sz="1400" dirty="0" smtClean="0"/>
              <a:t>。</a:t>
            </a:r>
            <a:endParaRPr lang="en-US" altLang="zh-TW" sz="1400" dirty="0" smtClean="0"/>
          </a:p>
          <a:p>
            <a:pPr marL="342900" indent="-342900">
              <a:buFont typeface="+mj-lt"/>
              <a:buAutoNum type="arabicPeriod"/>
            </a:pPr>
            <a:r>
              <a:rPr lang="zh-TW" altLang="en-US" sz="1400" dirty="0" smtClean="0"/>
              <a:t>遠離</a:t>
            </a:r>
            <a:r>
              <a:rPr lang="zh-TW" altLang="en-US" sz="1400" dirty="0"/>
              <a:t>磚牆。</a:t>
            </a:r>
          </a:p>
          <a:p>
            <a:endParaRPr lang="en-US" altLang="zh-TW" sz="1400" b="1" dirty="0" smtClean="0"/>
          </a:p>
          <a:p>
            <a:r>
              <a:rPr lang="zh-TW" altLang="en-US" sz="1400" b="1" dirty="0" smtClean="0">
                <a:solidFill>
                  <a:srgbClr val="FF0000"/>
                </a:solidFill>
              </a:rPr>
              <a:t>確保</a:t>
            </a:r>
            <a:r>
              <a:rPr lang="zh-TW" altLang="en-US" sz="1400" b="1" dirty="0">
                <a:solidFill>
                  <a:srgbClr val="FF0000"/>
                </a:solidFill>
              </a:rPr>
              <a:t>周遭的安全</a:t>
            </a:r>
          </a:p>
          <a:p>
            <a:r>
              <a:rPr lang="zh-TW" altLang="en-US" sz="1400" dirty="0"/>
              <a:t>確認周遭是否有人員受困或受傷。若發現有人受困或受傷，應協助脫困或尋求協助。</a:t>
            </a:r>
            <a:endParaRPr lang="zh-TW" altLang="en-US" sz="1400" u="none" strike="noStrike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82407839"/>
      </p:ext>
    </p:extLst>
  </p:cSld>
  <p:clrMapOvr>
    <a:masterClrMapping/>
  </p:clrMapOvr>
</p:sld>
</file>

<file path=ppt/theme/theme1.xml><?xml version="1.0" encoding="utf-8"?>
<a:theme xmlns:a="http://schemas.openxmlformats.org/drawingml/2006/main" name="教學卓越">
  <a:themeElements>
    <a:clrScheme name="教學卓越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教學卓越">
      <a:majorFont>
        <a:latin typeface="Arial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教學卓越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教學卓越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教學卓越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教學卓越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教學卓越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教學卓越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教學卓越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教學卓越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教學卓越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教學卓越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教學卓越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教學卓越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5345</TotalTime>
  <Words>803</Words>
  <Application>Microsoft Office PowerPoint</Application>
  <PresentationFormat>如螢幕大小 (4:3)</PresentationFormat>
  <Paragraphs>104</Paragraphs>
  <Slides>15</Slides>
  <Notes>4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16" baseType="lpstr">
      <vt:lpstr>教學卓越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NONE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acer</dc:creator>
  <cp:lastModifiedBy>Windows 使用者</cp:lastModifiedBy>
  <cp:revision>325</cp:revision>
  <dcterms:created xsi:type="dcterms:W3CDTF">2009-05-24T13:05:10Z</dcterms:created>
  <dcterms:modified xsi:type="dcterms:W3CDTF">2018-02-27T02:37:30Z</dcterms:modified>
</cp:coreProperties>
</file>