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0" r:id="rId2"/>
    <p:sldId id="325" r:id="rId3"/>
    <p:sldId id="324" r:id="rId4"/>
    <p:sldId id="306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27" r:id="rId13"/>
    <p:sldId id="314" r:id="rId14"/>
    <p:sldId id="323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8" r:id="rId23"/>
    <p:sldId id="329" r:id="rId24"/>
    <p:sldId id="326" r:id="rId25"/>
    <p:sldId id="271" r:id="rId26"/>
  </p:sldIdLst>
  <p:sldSz cx="9144000" cy="6858000" type="screen4x3"/>
  <p:notesSz cx="6735763" cy="986948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FF8E1D"/>
    <a:srgbClr val="006600"/>
    <a:srgbClr val="C02E00"/>
    <a:srgbClr val="CCFF99"/>
    <a:srgbClr val="FFFF99"/>
    <a:srgbClr val="FF9900"/>
    <a:srgbClr val="99CCFF"/>
    <a:srgbClr val="FF3300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00" autoAdjust="0"/>
    <p:restoredTop sz="94660"/>
  </p:normalViewPr>
  <p:slideViewPr>
    <p:cSldViewPr>
      <p:cViewPr varScale="1">
        <p:scale>
          <a:sx n="109" d="100"/>
          <a:sy n="109" d="100"/>
        </p:scale>
        <p:origin x="165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E31797-4E20-4BA1-848F-D6C90B9D1D81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3579604-96C3-4D86-8B0B-1BC340D4C488}">
      <dgm:prSet phldrT="[文字]" custT="1"/>
      <dgm:spPr/>
      <dgm:t>
        <a:bodyPr/>
        <a:lstStyle/>
        <a:p>
          <a:pPr algn="l"/>
          <a:r>
            <a:rPr lang="zh-TW" altLang="en-US" sz="1600" b="1" dirty="0" smtClean="0">
              <a:solidFill>
                <a:srgbClr val="C00000"/>
              </a:solidFill>
            </a:rPr>
            <a:t>農業發展階段：</a:t>
          </a:r>
          <a:r>
            <a:rPr lang="zh-TW" altLang="en-US" sz="1600" dirty="0" smtClean="0">
              <a:solidFill>
                <a:schemeClr val="accent4"/>
              </a:solidFill>
            </a:rPr>
            <a:t>土地改革，農業現代化。</a:t>
          </a:r>
          <a:endParaRPr lang="zh-TW" altLang="en-US" sz="1600" dirty="0"/>
        </a:p>
      </dgm:t>
    </dgm:pt>
    <dgm:pt modelId="{95329868-ED43-44FC-A7D6-99AE4ADE7ABD}" type="parTrans" cxnId="{5D6B2F94-EB84-4663-BD11-3CF3C177A245}">
      <dgm:prSet/>
      <dgm:spPr/>
      <dgm:t>
        <a:bodyPr/>
        <a:lstStyle/>
        <a:p>
          <a:endParaRPr lang="zh-TW" altLang="en-US"/>
        </a:p>
      </dgm:t>
    </dgm:pt>
    <dgm:pt modelId="{24BCA093-3DE7-4516-B40F-83D22F5D7AD3}" type="sibTrans" cxnId="{5D6B2F94-EB84-4663-BD11-3CF3C177A245}">
      <dgm:prSet/>
      <dgm:spPr/>
      <dgm:t>
        <a:bodyPr/>
        <a:lstStyle/>
        <a:p>
          <a:endParaRPr lang="zh-TW" altLang="en-US"/>
        </a:p>
      </dgm:t>
    </dgm:pt>
    <dgm:pt modelId="{C04E8413-5749-4287-85C7-EB217618E400}">
      <dgm:prSet/>
      <dgm:spPr/>
      <dgm:t>
        <a:bodyPr/>
        <a:lstStyle/>
        <a:p>
          <a:endParaRPr lang="zh-TW" altLang="en-US"/>
        </a:p>
      </dgm:t>
    </dgm:pt>
    <dgm:pt modelId="{C9628549-88C8-492C-A803-19B0C1C6601D}" type="parTrans" cxnId="{4E60A282-E724-4BAA-B935-DB397930FB8A}">
      <dgm:prSet/>
      <dgm:spPr/>
      <dgm:t>
        <a:bodyPr/>
        <a:lstStyle/>
        <a:p>
          <a:endParaRPr lang="zh-TW" altLang="en-US"/>
        </a:p>
      </dgm:t>
    </dgm:pt>
    <dgm:pt modelId="{896E144E-44E8-4990-9662-42E2213CBB61}" type="sibTrans" cxnId="{4E60A282-E724-4BAA-B935-DB397930FB8A}">
      <dgm:prSet/>
      <dgm:spPr/>
      <dgm:t>
        <a:bodyPr/>
        <a:lstStyle/>
        <a:p>
          <a:endParaRPr lang="zh-TW" altLang="en-US"/>
        </a:p>
      </dgm:t>
    </dgm:pt>
    <dgm:pt modelId="{851E60BA-52EB-40E1-994C-3D21D44E5D28}">
      <dgm:prSet phldrT="[文字]" custT="1"/>
      <dgm:spPr/>
      <dgm:t>
        <a:bodyPr/>
        <a:lstStyle/>
        <a:p>
          <a:pPr algn="l"/>
          <a:r>
            <a:rPr lang="zh-TW" altLang="en-US" sz="1600" b="1" dirty="0" smtClean="0">
              <a:solidFill>
                <a:srgbClr val="C00000"/>
              </a:solidFill>
            </a:rPr>
            <a:t>工業化起步：</a:t>
          </a:r>
          <a:r>
            <a:rPr lang="zh-TW" altLang="en-US" sz="1600" dirty="0" smtClean="0">
              <a:solidFill>
                <a:schemeClr val="accent4"/>
              </a:solidFill>
            </a:rPr>
            <a:t>出口導向政策，設加工廠。</a:t>
          </a:r>
          <a:endParaRPr lang="zh-TW" altLang="en-US" sz="1600" dirty="0"/>
        </a:p>
      </dgm:t>
    </dgm:pt>
    <dgm:pt modelId="{D1BC0127-F0AE-4507-9004-F5866A1C2DD1}" type="parTrans" cxnId="{1DD3982E-5C8B-432E-AFAA-21E079C747A6}">
      <dgm:prSet/>
      <dgm:spPr/>
      <dgm:t>
        <a:bodyPr/>
        <a:lstStyle/>
        <a:p>
          <a:endParaRPr lang="zh-TW" altLang="en-US"/>
        </a:p>
      </dgm:t>
    </dgm:pt>
    <dgm:pt modelId="{457DC32C-FFC0-42DF-900D-4A93C2A3D322}" type="sibTrans" cxnId="{1DD3982E-5C8B-432E-AFAA-21E079C747A6}">
      <dgm:prSet/>
      <dgm:spPr/>
      <dgm:t>
        <a:bodyPr/>
        <a:lstStyle/>
        <a:p>
          <a:endParaRPr lang="zh-TW" altLang="en-US"/>
        </a:p>
      </dgm:t>
    </dgm:pt>
    <dgm:pt modelId="{B011FD78-27EE-49CF-9530-27DDE8BC6313}">
      <dgm:prSet phldrT="[文字]" custT="1"/>
      <dgm:spPr/>
      <dgm:t>
        <a:bodyPr/>
        <a:lstStyle/>
        <a:p>
          <a:pPr algn="l"/>
          <a:r>
            <a:rPr lang="zh-TW" altLang="en-US" sz="1600" b="1" dirty="0" smtClean="0">
              <a:solidFill>
                <a:srgbClr val="C00000"/>
              </a:solidFill>
            </a:rPr>
            <a:t>工業升級：</a:t>
          </a:r>
          <a:r>
            <a:rPr lang="zh-TW" altLang="en-US" sz="1600" b="0" dirty="0" smtClean="0">
              <a:solidFill>
                <a:schemeClr val="tx1"/>
              </a:solidFill>
            </a:rPr>
            <a:t>廣設科學園區。</a:t>
          </a:r>
          <a:endParaRPr lang="zh-TW" altLang="en-US" sz="1600" b="0" dirty="0">
            <a:solidFill>
              <a:schemeClr val="tx1"/>
            </a:solidFill>
          </a:endParaRPr>
        </a:p>
      </dgm:t>
    </dgm:pt>
    <dgm:pt modelId="{D0CC9370-1CDB-4DB3-9629-1A1AA190D1D2}" type="parTrans" cxnId="{B972AE46-4659-4BCB-9612-57C5F509D148}">
      <dgm:prSet/>
      <dgm:spPr/>
      <dgm:t>
        <a:bodyPr/>
        <a:lstStyle/>
        <a:p>
          <a:endParaRPr lang="zh-TW" altLang="en-US"/>
        </a:p>
      </dgm:t>
    </dgm:pt>
    <dgm:pt modelId="{E6DFD416-1155-4362-92F8-AFC64A26B597}" type="sibTrans" cxnId="{B972AE46-4659-4BCB-9612-57C5F509D148}">
      <dgm:prSet/>
      <dgm:spPr/>
      <dgm:t>
        <a:bodyPr/>
        <a:lstStyle/>
        <a:p>
          <a:endParaRPr lang="zh-TW" altLang="en-US"/>
        </a:p>
      </dgm:t>
    </dgm:pt>
    <dgm:pt modelId="{7B904724-C8F4-44C8-822D-8D926C53EAD9}" type="pres">
      <dgm:prSet presAssocID="{38E31797-4E20-4BA1-848F-D6C90B9D1D8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F047E689-24A2-4191-9378-3DF1E60D57C8}" type="pres">
      <dgm:prSet presAssocID="{03579604-96C3-4D86-8B0B-1BC340D4C488}" presName="Accent1" presStyleCnt="0"/>
      <dgm:spPr/>
    </dgm:pt>
    <dgm:pt modelId="{3D4567AA-B269-45FF-B297-24FAD408D5A6}" type="pres">
      <dgm:prSet presAssocID="{03579604-96C3-4D86-8B0B-1BC340D4C488}" presName="Accent" presStyleLbl="node1" presStyleIdx="0" presStyleCnt="4"/>
      <dgm:spPr>
        <a:solidFill>
          <a:srgbClr val="00B050"/>
        </a:solidFill>
      </dgm:spPr>
    </dgm:pt>
    <dgm:pt modelId="{2928DFC1-14DC-4403-B255-9243225B95A9}" type="pres">
      <dgm:prSet presAssocID="{03579604-96C3-4D86-8B0B-1BC340D4C488}" presName="Parent1" presStyleLbl="revTx" presStyleIdx="0" presStyleCnt="4" custScaleX="24188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D94F78-2265-4223-A372-DE299C800527}" type="pres">
      <dgm:prSet presAssocID="{C04E8413-5749-4287-85C7-EB217618E400}" presName="Accent2" presStyleCnt="0"/>
      <dgm:spPr/>
    </dgm:pt>
    <dgm:pt modelId="{5AB3E90C-17FD-430A-8011-498D232B7919}" type="pres">
      <dgm:prSet presAssocID="{C04E8413-5749-4287-85C7-EB217618E400}" presName="Accent" presStyleLbl="node1" presStyleIdx="1" presStyleCnt="4"/>
      <dgm:spPr>
        <a:solidFill>
          <a:srgbClr val="FFFF00"/>
        </a:solidFill>
      </dgm:spPr>
    </dgm:pt>
    <dgm:pt modelId="{83ADB204-C2BD-4792-9E91-3209E0306CD7}" type="pres">
      <dgm:prSet presAssocID="{C04E8413-5749-4287-85C7-EB217618E400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7423B3C-BA36-4531-B9A0-4C4C9693CBFF}" type="pres">
      <dgm:prSet presAssocID="{851E60BA-52EB-40E1-994C-3D21D44E5D28}" presName="Accent3" presStyleCnt="0"/>
      <dgm:spPr/>
    </dgm:pt>
    <dgm:pt modelId="{38EA1E22-F68B-494C-B193-762E57EBBDCB}" type="pres">
      <dgm:prSet presAssocID="{851E60BA-52EB-40E1-994C-3D21D44E5D28}" presName="Accent" presStyleLbl="node1" presStyleIdx="2" presStyleCnt="4"/>
      <dgm:spPr>
        <a:solidFill>
          <a:srgbClr val="C00000"/>
        </a:solidFill>
      </dgm:spPr>
    </dgm:pt>
    <dgm:pt modelId="{D4647D4E-06E9-4139-823B-0FAAF2EAA38E}" type="pres">
      <dgm:prSet presAssocID="{851E60BA-52EB-40E1-994C-3D21D44E5D28}" presName="Parent3" presStyleLbl="revTx" presStyleIdx="2" presStyleCnt="4" custScaleX="235761" custLinFactY="-100000" custLinFactNeighborX="-7621" custLinFactNeighborY="-11123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319714C-D601-4859-B50E-9BEE8ECBC3CE}" type="pres">
      <dgm:prSet presAssocID="{B011FD78-27EE-49CF-9530-27DDE8BC6313}" presName="Accent4" presStyleCnt="0"/>
      <dgm:spPr/>
    </dgm:pt>
    <dgm:pt modelId="{1ECCA209-DB08-4A74-B3A5-DD9FDA10FCAC}" type="pres">
      <dgm:prSet presAssocID="{B011FD78-27EE-49CF-9530-27DDE8BC6313}" presName="Accent" presStyleLbl="node1" presStyleIdx="3" presStyleCnt="4"/>
      <dgm:spPr>
        <a:solidFill>
          <a:srgbClr val="7030A0"/>
        </a:solidFill>
      </dgm:spPr>
    </dgm:pt>
    <dgm:pt modelId="{814A62F0-5218-4B52-A414-BD8A76A8D492}" type="pres">
      <dgm:prSet presAssocID="{B011FD78-27EE-49CF-9530-27DDE8BC6313}" presName="Parent4" presStyleLbl="revTx" presStyleIdx="3" presStyleCnt="4" custScaleX="243060" custLinFactY="-100000" custLinFactNeighborX="50254" custLinFactNeighborY="-11596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2ED87EA-278F-42B2-ADD3-CABDB0755096}" type="presOf" srcId="{851E60BA-52EB-40E1-994C-3D21D44E5D28}" destId="{D4647D4E-06E9-4139-823B-0FAAF2EAA38E}" srcOrd="0" destOrd="0" presId="urn:microsoft.com/office/officeart/2009/layout/CircleArrowProcess"/>
    <dgm:cxn modelId="{4EC8B00D-7BF5-47F9-8003-537EFC759827}" type="presOf" srcId="{B011FD78-27EE-49CF-9530-27DDE8BC6313}" destId="{814A62F0-5218-4B52-A414-BD8A76A8D492}" srcOrd="0" destOrd="0" presId="urn:microsoft.com/office/officeart/2009/layout/CircleArrowProcess"/>
    <dgm:cxn modelId="{1DD3982E-5C8B-432E-AFAA-21E079C747A6}" srcId="{38E31797-4E20-4BA1-848F-D6C90B9D1D81}" destId="{851E60BA-52EB-40E1-994C-3D21D44E5D28}" srcOrd="2" destOrd="0" parTransId="{D1BC0127-F0AE-4507-9004-F5866A1C2DD1}" sibTransId="{457DC32C-FFC0-42DF-900D-4A93C2A3D322}"/>
    <dgm:cxn modelId="{436B567A-83D3-46CC-A0FF-887D5BCC354C}" type="presOf" srcId="{38E31797-4E20-4BA1-848F-D6C90B9D1D81}" destId="{7B904724-C8F4-44C8-822D-8D926C53EAD9}" srcOrd="0" destOrd="0" presId="urn:microsoft.com/office/officeart/2009/layout/CircleArrowProcess"/>
    <dgm:cxn modelId="{BB5BEE23-CE7C-42E1-862C-7F9ABF58DB5A}" type="presOf" srcId="{C04E8413-5749-4287-85C7-EB217618E400}" destId="{83ADB204-C2BD-4792-9E91-3209E0306CD7}" srcOrd="0" destOrd="0" presId="urn:microsoft.com/office/officeart/2009/layout/CircleArrowProcess"/>
    <dgm:cxn modelId="{B972AE46-4659-4BCB-9612-57C5F509D148}" srcId="{38E31797-4E20-4BA1-848F-D6C90B9D1D81}" destId="{B011FD78-27EE-49CF-9530-27DDE8BC6313}" srcOrd="3" destOrd="0" parTransId="{D0CC9370-1CDB-4DB3-9629-1A1AA190D1D2}" sibTransId="{E6DFD416-1155-4362-92F8-AFC64A26B597}"/>
    <dgm:cxn modelId="{5BF3B56D-1C71-4EDA-86BC-7D8B1E2B0AF0}" type="presOf" srcId="{03579604-96C3-4D86-8B0B-1BC340D4C488}" destId="{2928DFC1-14DC-4403-B255-9243225B95A9}" srcOrd="0" destOrd="0" presId="urn:microsoft.com/office/officeart/2009/layout/CircleArrowProcess"/>
    <dgm:cxn modelId="{4E60A282-E724-4BAA-B935-DB397930FB8A}" srcId="{38E31797-4E20-4BA1-848F-D6C90B9D1D81}" destId="{C04E8413-5749-4287-85C7-EB217618E400}" srcOrd="1" destOrd="0" parTransId="{C9628549-88C8-492C-A803-19B0C1C6601D}" sibTransId="{896E144E-44E8-4990-9662-42E2213CBB61}"/>
    <dgm:cxn modelId="{5D6B2F94-EB84-4663-BD11-3CF3C177A245}" srcId="{38E31797-4E20-4BA1-848F-D6C90B9D1D81}" destId="{03579604-96C3-4D86-8B0B-1BC340D4C488}" srcOrd="0" destOrd="0" parTransId="{95329868-ED43-44FC-A7D6-99AE4ADE7ABD}" sibTransId="{24BCA093-3DE7-4516-B40F-83D22F5D7AD3}"/>
    <dgm:cxn modelId="{B77880C6-8FFE-4F9F-BE7F-0AAE4B991F83}" type="presParOf" srcId="{7B904724-C8F4-44C8-822D-8D926C53EAD9}" destId="{F047E689-24A2-4191-9378-3DF1E60D57C8}" srcOrd="0" destOrd="0" presId="urn:microsoft.com/office/officeart/2009/layout/CircleArrowProcess"/>
    <dgm:cxn modelId="{2191707E-F19F-4286-A8CB-D2B9D15BB1C9}" type="presParOf" srcId="{F047E689-24A2-4191-9378-3DF1E60D57C8}" destId="{3D4567AA-B269-45FF-B297-24FAD408D5A6}" srcOrd="0" destOrd="0" presId="urn:microsoft.com/office/officeart/2009/layout/CircleArrowProcess"/>
    <dgm:cxn modelId="{C5AFD76C-8ABB-4CFF-A333-AC7117B1268E}" type="presParOf" srcId="{7B904724-C8F4-44C8-822D-8D926C53EAD9}" destId="{2928DFC1-14DC-4403-B255-9243225B95A9}" srcOrd="1" destOrd="0" presId="urn:microsoft.com/office/officeart/2009/layout/CircleArrowProcess"/>
    <dgm:cxn modelId="{3B0106A5-404A-4402-8133-58C0112A4C2A}" type="presParOf" srcId="{7B904724-C8F4-44C8-822D-8D926C53EAD9}" destId="{2ED94F78-2265-4223-A372-DE299C800527}" srcOrd="2" destOrd="0" presId="urn:microsoft.com/office/officeart/2009/layout/CircleArrowProcess"/>
    <dgm:cxn modelId="{6A3DEDA8-B0EC-4634-B9EF-368EEFEA2639}" type="presParOf" srcId="{2ED94F78-2265-4223-A372-DE299C800527}" destId="{5AB3E90C-17FD-430A-8011-498D232B7919}" srcOrd="0" destOrd="0" presId="urn:microsoft.com/office/officeart/2009/layout/CircleArrowProcess"/>
    <dgm:cxn modelId="{06A7539B-4B6A-42A2-AFDD-24AC5AB0A59B}" type="presParOf" srcId="{7B904724-C8F4-44C8-822D-8D926C53EAD9}" destId="{83ADB204-C2BD-4792-9E91-3209E0306CD7}" srcOrd="3" destOrd="0" presId="urn:microsoft.com/office/officeart/2009/layout/CircleArrowProcess"/>
    <dgm:cxn modelId="{BFE43514-9A49-4B3F-A0DB-CA33B874D3C8}" type="presParOf" srcId="{7B904724-C8F4-44C8-822D-8D926C53EAD9}" destId="{37423B3C-BA36-4531-B9A0-4C4C9693CBFF}" srcOrd="4" destOrd="0" presId="urn:microsoft.com/office/officeart/2009/layout/CircleArrowProcess"/>
    <dgm:cxn modelId="{AE5BE8DE-44C0-4F08-A7F8-1F0B1A306A50}" type="presParOf" srcId="{37423B3C-BA36-4531-B9A0-4C4C9693CBFF}" destId="{38EA1E22-F68B-494C-B193-762E57EBBDCB}" srcOrd="0" destOrd="0" presId="urn:microsoft.com/office/officeart/2009/layout/CircleArrowProcess"/>
    <dgm:cxn modelId="{37FE7F2E-52B3-464D-9CA7-82C0784DB184}" type="presParOf" srcId="{7B904724-C8F4-44C8-822D-8D926C53EAD9}" destId="{D4647D4E-06E9-4139-823B-0FAAF2EAA38E}" srcOrd="5" destOrd="0" presId="urn:microsoft.com/office/officeart/2009/layout/CircleArrowProcess"/>
    <dgm:cxn modelId="{F665B468-DD48-4850-B0C7-010343E4AB12}" type="presParOf" srcId="{7B904724-C8F4-44C8-822D-8D926C53EAD9}" destId="{C319714C-D601-4859-B50E-9BEE8ECBC3CE}" srcOrd="6" destOrd="0" presId="urn:microsoft.com/office/officeart/2009/layout/CircleArrowProcess"/>
    <dgm:cxn modelId="{904EA234-B930-4C99-831F-EBDCE164039E}" type="presParOf" srcId="{C319714C-D601-4859-B50E-9BEE8ECBC3CE}" destId="{1ECCA209-DB08-4A74-B3A5-DD9FDA10FCAC}" srcOrd="0" destOrd="0" presId="urn:microsoft.com/office/officeart/2009/layout/CircleArrowProcess"/>
    <dgm:cxn modelId="{3A285051-5CEB-4FB5-9786-CE684647D5CA}" type="presParOf" srcId="{7B904724-C8F4-44C8-822D-8D926C53EAD9}" destId="{814A62F0-5218-4B52-A414-BD8A76A8D492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ACD35F-0AC6-4271-B6A4-BAB9B8E16E22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C91BAE92-6BB5-4DC8-89A7-6151EFF1499F}">
      <dgm:prSet phldrT="[文字]"/>
      <dgm:spPr/>
      <dgm:t>
        <a:bodyPr/>
        <a:lstStyle/>
        <a:p>
          <a:r>
            <a:rPr lang="zh-TW" altLang="en-US" dirty="0" smtClean="0"/>
            <a:t>空氣品質優劣</a:t>
          </a:r>
          <a:endParaRPr lang="zh-TW" altLang="en-US" dirty="0"/>
        </a:p>
      </dgm:t>
    </dgm:pt>
    <dgm:pt modelId="{73801D86-BFDE-479D-BC15-5EEDC7DE67CD}" type="parTrans" cxnId="{67698C09-041B-420A-B00A-D2031C0F64FB}">
      <dgm:prSet/>
      <dgm:spPr/>
      <dgm:t>
        <a:bodyPr/>
        <a:lstStyle/>
        <a:p>
          <a:endParaRPr lang="zh-TW" altLang="en-US"/>
        </a:p>
      </dgm:t>
    </dgm:pt>
    <dgm:pt modelId="{F3FA6A88-E543-4DC8-A4EC-E4E73F07CB5D}" type="sibTrans" cxnId="{67698C09-041B-420A-B00A-D2031C0F64FB}">
      <dgm:prSet/>
      <dgm:spPr/>
      <dgm:t>
        <a:bodyPr/>
        <a:lstStyle/>
        <a:p>
          <a:endParaRPr lang="zh-TW" altLang="en-US"/>
        </a:p>
      </dgm:t>
    </dgm:pt>
    <dgm:pt modelId="{5F978530-1E6C-4D60-9CCC-1E694A4269B6}">
      <dgm:prSet phldrT="[文字]"/>
      <dgm:spPr/>
      <dgm:t>
        <a:bodyPr/>
        <a:lstStyle/>
        <a:p>
          <a:r>
            <a:rPr lang="zh-TW" altLang="en-US" dirty="0" smtClean="0"/>
            <a:t>工業發展與生活習慣</a:t>
          </a:r>
          <a:endParaRPr lang="zh-TW" altLang="en-US" dirty="0"/>
        </a:p>
      </dgm:t>
    </dgm:pt>
    <dgm:pt modelId="{FDD4D541-073D-42A0-9CF4-9D5C5ABAF726}" type="parTrans" cxnId="{B3BE2481-AFAD-4D11-ACBD-10FF0FC2C6E6}">
      <dgm:prSet/>
      <dgm:spPr/>
      <dgm:t>
        <a:bodyPr/>
        <a:lstStyle/>
        <a:p>
          <a:endParaRPr lang="zh-TW" altLang="en-US"/>
        </a:p>
      </dgm:t>
    </dgm:pt>
    <dgm:pt modelId="{F4CDCB27-386C-4A22-B2CA-2E93CFB2E0FB}" type="sibTrans" cxnId="{B3BE2481-AFAD-4D11-ACBD-10FF0FC2C6E6}">
      <dgm:prSet/>
      <dgm:spPr/>
      <dgm:t>
        <a:bodyPr/>
        <a:lstStyle/>
        <a:p>
          <a:endParaRPr lang="zh-TW" altLang="en-US"/>
        </a:p>
      </dgm:t>
    </dgm:pt>
    <dgm:pt modelId="{BD4A80DA-BBD2-4469-B28A-CDD26DA45279}" type="pres">
      <dgm:prSet presAssocID="{63ACD35F-0AC6-4271-B6A4-BAB9B8E16E22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261B616-64C2-4180-85DF-1015A274A949}" type="pres">
      <dgm:prSet presAssocID="{63ACD35F-0AC6-4271-B6A4-BAB9B8E16E22}" presName="divider" presStyleLbl="fgShp" presStyleIdx="0" presStyleCnt="1" custAng="20734556"/>
      <dgm:spPr>
        <a:solidFill>
          <a:srgbClr val="C02E00"/>
        </a:solidFill>
        <a:ln>
          <a:solidFill>
            <a:schemeClr val="accent5">
              <a:lumMod val="25000"/>
            </a:schemeClr>
          </a:solidFill>
        </a:ln>
      </dgm:spPr>
    </dgm:pt>
    <dgm:pt modelId="{9E138C49-6A4B-41D2-B21C-C81641C6C31B}" type="pres">
      <dgm:prSet presAssocID="{C91BAE92-6BB5-4DC8-89A7-6151EFF1499F}" presName="downArrow" presStyleLbl="node1" presStyleIdx="0" presStyleCnt="2"/>
      <dgm:spPr>
        <a:gradFill flip="none" rotWithShape="0">
          <a:gsLst>
            <a:gs pos="50000">
              <a:srgbClr val="FF0000"/>
            </a:gs>
            <a:gs pos="25000">
              <a:schemeClr val="accent6"/>
            </a:gs>
            <a:gs pos="75000">
              <a:srgbClr val="FFFF00"/>
            </a:gs>
            <a:gs pos="100000">
              <a:srgbClr val="006600"/>
            </a:gs>
          </a:gsLst>
          <a:lin ang="16200000" scaled="1"/>
          <a:tileRect/>
        </a:gradFill>
      </dgm:spPr>
    </dgm:pt>
    <dgm:pt modelId="{F18B07E2-1449-4349-9F0A-2540C184DC59}" type="pres">
      <dgm:prSet presAssocID="{C91BAE92-6BB5-4DC8-89A7-6151EFF1499F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DE5A9A-BF6A-4AC6-83B4-6E9D3434423D}" type="pres">
      <dgm:prSet presAssocID="{5F978530-1E6C-4D60-9CCC-1E694A4269B6}" presName="upArrow" presStyleLbl="node1" presStyleIdx="1" presStyleCnt="2"/>
      <dgm:spPr>
        <a:gradFill flip="none" rotWithShape="0">
          <a:gsLst>
            <a:gs pos="49000">
              <a:srgbClr val="FF0000"/>
            </a:gs>
            <a:gs pos="24000">
              <a:schemeClr val="accent2">
                <a:lumMod val="75000"/>
              </a:schemeClr>
            </a:gs>
            <a:gs pos="77000">
              <a:srgbClr val="FFFF00"/>
            </a:gs>
            <a:gs pos="100000">
              <a:srgbClr val="006600"/>
            </a:gs>
          </a:gsLst>
          <a:lin ang="5400000" scaled="1"/>
          <a:tileRect/>
        </a:gradFill>
        <a:ln>
          <a:solidFill>
            <a:srgbClr val="FF8E1D"/>
          </a:solidFill>
        </a:ln>
      </dgm:spPr>
    </dgm:pt>
    <dgm:pt modelId="{9DD89E9B-7F85-46AD-BD3C-6E1D89F878EF}" type="pres">
      <dgm:prSet presAssocID="{5F978530-1E6C-4D60-9CCC-1E694A4269B6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7698C09-041B-420A-B00A-D2031C0F64FB}" srcId="{63ACD35F-0AC6-4271-B6A4-BAB9B8E16E22}" destId="{C91BAE92-6BB5-4DC8-89A7-6151EFF1499F}" srcOrd="0" destOrd="0" parTransId="{73801D86-BFDE-479D-BC15-5EEDC7DE67CD}" sibTransId="{F3FA6A88-E543-4DC8-A4EC-E4E73F07CB5D}"/>
    <dgm:cxn modelId="{11EDA7CF-8AC9-4594-A72B-16FE556C0722}" type="presOf" srcId="{C91BAE92-6BB5-4DC8-89A7-6151EFF1499F}" destId="{F18B07E2-1449-4349-9F0A-2540C184DC59}" srcOrd="0" destOrd="0" presId="urn:microsoft.com/office/officeart/2005/8/layout/arrow3"/>
    <dgm:cxn modelId="{0514968F-AD4A-437B-B45E-DE9947A222D2}" type="presOf" srcId="{63ACD35F-0AC6-4271-B6A4-BAB9B8E16E22}" destId="{BD4A80DA-BBD2-4469-B28A-CDD26DA45279}" srcOrd="0" destOrd="0" presId="urn:microsoft.com/office/officeart/2005/8/layout/arrow3"/>
    <dgm:cxn modelId="{B3BE2481-AFAD-4D11-ACBD-10FF0FC2C6E6}" srcId="{63ACD35F-0AC6-4271-B6A4-BAB9B8E16E22}" destId="{5F978530-1E6C-4D60-9CCC-1E694A4269B6}" srcOrd="1" destOrd="0" parTransId="{FDD4D541-073D-42A0-9CF4-9D5C5ABAF726}" sibTransId="{F4CDCB27-386C-4A22-B2CA-2E93CFB2E0FB}"/>
    <dgm:cxn modelId="{D6890613-D141-4D93-A88D-4602A31A7CF1}" type="presOf" srcId="{5F978530-1E6C-4D60-9CCC-1E694A4269B6}" destId="{9DD89E9B-7F85-46AD-BD3C-6E1D89F878EF}" srcOrd="0" destOrd="0" presId="urn:microsoft.com/office/officeart/2005/8/layout/arrow3"/>
    <dgm:cxn modelId="{F981046F-2D4A-4127-9221-477FDDFF5BA8}" type="presParOf" srcId="{BD4A80DA-BBD2-4469-B28A-CDD26DA45279}" destId="{9261B616-64C2-4180-85DF-1015A274A949}" srcOrd="0" destOrd="0" presId="urn:microsoft.com/office/officeart/2005/8/layout/arrow3"/>
    <dgm:cxn modelId="{41DAD611-1D60-4E43-9F61-C94C030CC5A6}" type="presParOf" srcId="{BD4A80DA-BBD2-4469-B28A-CDD26DA45279}" destId="{9E138C49-6A4B-41D2-B21C-C81641C6C31B}" srcOrd="1" destOrd="0" presId="urn:microsoft.com/office/officeart/2005/8/layout/arrow3"/>
    <dgm:cxn modelId="{8D42A89D-CC12-424F-B280-88E99A6FA142}" type="presParOf" srcId="{BD4A80DA-BBD2-4469-B28A-CDD26DA45279}" destId="{F18B07E2-1449-4349-9F0A-2540C184DC59}" srcOrd="2" destOrd="0" presId="urn:microsoft.com/office/officeart/2005/8/layout/arrow3"/>
    <dgm:cxn modelId="{77F94011-4740-45B4-8252-7E7F909B25B9}" type="presParOf" srcId="{BD4A80DA-BBD2-4469-B28A-CDD26DA45279}" destId="{75DE5A9A-BF6A-4AC6-83B4-6E9D3434423D}" srcOrd="3" destOrd="0" presId="urn:microsoft.com/office/officeart/2005/8/layout/arrow3"/>
    <dgm:cxn modelId="{6ECE69BF-84DE-4D7C-BB7A-9B7F2DD3A4FA}" type="presParOf" srcId="{BD4A80DA-BBD2-4469-B28A-CDD26DA45279}" destId="{9DD89E9B-7F85-46AD-BD3C-6E1D89F878EF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64BFD2-9F14-4A2D-94FC-D627B5612F3E}" type="doc">
      <dgm:prSet loTypeId="urn:microsoft.com/office/officeart/2005/8/layout/radial2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35CCDF3E-1757-4103-8498-189AA9890A1E}">
      <dgm:prSet phldrT="[文字]"/>
      <dgm:spPr>
        <a:gradFill flip="none" rotWithShape="1">
          <a:gsLst>
            <a:gs pos="0">
              <a:srgbClr val="006600"/>
            </a:gs>
            <a:gs pos="55000">
              <a:srgbClr val="00CC66"/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zh-TW" altLang="en-US" dirty="0" smtClean="0"/>
            <a:t>準備</a:t>
          </a:r>
          <a:endParaRPr lang="zh-TW" altLang="en-US" dirty="0"/>
        </a:p>
      </dgm:t>
    </dgm:pt>
    <dgm:pt modelId="{88A24138-AD32-4EFD-BBB9-94BCD8CF4244}" type="parTrans" cxnId="{33DF6F7D-69D2-42B2-BBC5-C2E210FE80D1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zh-TW" altLang="en-US"/>
        </a:p>
      </dgm:t>
    </dgm:pt>
    <dgm:pt modelId="{23973D6B-AD97-4566-8741-9F27E30CC012}" type="sibTrans" cxnId="{33DF6F7D-69D2-42B2-BBC5-C2E210FE80D1}">
      <dgm:prSet/>
      <dgm:spPr/>
      <dgm:t>
        <a:bodyPr/>
        <a:lstStyle/>
        <a:p>
          <a:endParaRPr lang="zh-TW" altLang="en-US"/>
        </a:p>
      </dgm:t>
    </dgm:pt>
    <dgm:pt modelId="{90BEC107-5BEF-4DDA-980B-677838D879FD}">
      <dgm:prSet phldrT="[文字]" custT="1"/>
      <dgm:spPr/>
      <dgm:t>
        <a:bodyPr/>
        <a:lstStyle/>
        <a:p>
          <a:r>
            <a:rPr lang="zh-TW" altLang="en-US" sz="1600" dirty="0" smtClean="0"/>
            <a:t>召開空氣品質會議</a:t>
          </a:r>
          <a:endParaRPr lang="zh-TW" altLang="en-US" sz="1600" dirty="0"/>
        </a:p>
      </dgm:t>
    </dgm:pt>
    <dgm:pt modelId="{237937E7-F6CD-4905-856B-CC41D44574BE}" type="parTrans" cxnId="{7198651F-1F86-4FC5-A375-0DFB36669481}">
      <dgm:prSet/>
      <dgm:spPr/>
      <dgm:t>
        <a:bodyPr/>
        <a:lstStyle/>
        <a:p>
          <a:endParaRPr lang="zh-TW" altLang="en-US"/>
        </a:p>
      </dgm:t>
    </dgm:pt>
    <dgm:pt modelId="{33B48CDC-2309-4844-86EC-709A7BDC27CC}" type="sibTrans" cxnId="{7198651F-1F86-4FC5-A375-0DFB36669481}">
      <dgm:prSet/>
      <dgm:spPr/>
      <dgm:t>
        <a:bodyPr/>
        <a:lstStyle/>
        <a:p>
          <a:endParaRPr lang="zh-TW" altLang="en-US"/>
        </a:p>
      </dgm:t>
    </dgm:pt>
    <dgm:pt modelId="{728E6D3D-4F1B-4F9F-B4C1-F9FF372ACF05}">
      <dgm:prSet phldrT="[文字]" custT="1"/>
      <dgm:spPr/>
      <dgm:t>
        <a:bodyPr/>
        <a:lstStyle/>
        <a:p>
          <a:r>
            <a:rPr lang="zh-TW" altLang="en-US" sz="1600" dirty="0" smtClean="0"/>
            <a:t>校內工作分配</a:t>
          </a:r>
          <a:endParaRPr lang="zh-TW" altLang="en-US" sz="1600" dirty="0"/>
        </a:p>
      </dgm:t>
    </dgm:pt>
    <dgm:pt modelId="{1BE95633-76C7-4349-88A8-A7366B97CC66}" type="parTrans" cxnId="{523E73FE-9170-49F6-A8BA-B1E8638C355A}">
      <dgm:prSet/>
      <dgm:spPr/>
      <dgm:t>
        <a:bodyPr/>
        <a:lstStyle/>
        <a:p>
          <a:endParaRPr lang="zh-TW" altLang="en-US"/>
        </a:p>
      </dgm:t>
    </dgm:pt>
    <dgm:pt modelId="{DDDE00DF-FF76-4536-818A-586BE3CFEFF9}" type="sibTrans" cxnId="{523E73FE-9170-49F6-A8BA-B1E8638C355A}">
      <dgm:prSet/>
      <dgm:spPr/>
      <dgm:t>
        <a:bodyPr/>
        <a:lstStyle/>
        <a:p>
          <a:endParaRPr lang="zh-TW" altLang="en-US"/>
        </a:p>
      </dgm:t>
    </dgm:pt>
    <dgm:pt modelId="{89F9AAF3-F9E4-4B6C-8CBB-641682D885B0}">
      <dgm:prSet phldrT="[文字]"/>
      <dgm:spPr>
        <a:gradFill flip="none" rotWithShape="0">
          <a:gsLst>
            <a:gs pos="0">
              <a:srgbClr val="002060"/>
            </a:gs>
            <a:gs pos="6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r>
            <a:rPr lang="zh-TW" altLang="en-US" dirty="0" smtClean="0"/>
            <a:t>課程</a:t>
          </a:r>
          <a:endParaRPr lang="zh-TW" altLang="en-US" dirty="0"/>
        </a:p>
      </dgm:t>
    </dgm:pt>
    <dgm:pt modelId="{3CE01616-C191-4C44-9437-55A6AF54BABE}" type="parTrans" cxnId="{DEDC8017-3CF9-4B76-BAAA-4AA18AA4124F}">
      <dgm:prSet/>
      <dgm:spPr/>
      <dgm:t>
        <a:bodyPr/>
        <a:lstStyle/>
        <a:p>
          <a:endParaRPr lang="zh-TW" altLang="en-US"/>
        </a:p>
      </dgm:t>
    </dgm:pt>
    <dgm:pt modelId="{4B3C860D-A681-40BE-AF4A-BC1FE7410F9A}" type="sibTrans" cxnId="{DEDC8017-3CF9-4B76-BAAA-4AA18AA4124F}">
      <dgm:prSet/>
      <dgm:spPr/>
      <dgm:t>
        <a:bodyPr/>
        <a:lstStyle/>
        <a:p>
          <a:endParaRPr lang="zh-TW" altLang="en-US"/>
        </a:p>
      </dgm:t>
    </dgm:pt>
    <dgm:pt modelId="{FA6982C6-EE80-4283-B327-26D794F594AE}">
      <dgm:prSet phldrT="[文字]" custT="1"/>
      <dgm:spPr/>
      <dgm:t>
        <a:bodyPr/>
        <a:lstStyle/>
        <a:p>
          <a:r>
            <a:rPr lang="zh-TW" altLang="en-US" sz="1600" dirty="0" smtClean="0"/>
            <a:t>空氣品質課程教案設計與教學實施</a:t>
          </a:r>
          <a:endParaRPr lang="zh-TW" altLang="en-US" sz="1600" dirty="0"/>
        </a:p>
      </dgm:t>
    </dgm:pt>
    <dgm:pt modelId="{20317AB5-00DC-42A6-8664-99C52A7D0F56}" type="parTrans" cxnId="{B4756164-9E0D-4CB7-9A37-635ABBA98309}">
      <dgm:prSet/>
      <dgm:spPr/>
      <dgm:t>
        <a:bodyPr/>
        <a:lstStyle/>
        <a:p>
          <a:endParaRPr lang="zh-TW" altLang="en-US"/>
        </a:p>
      </dgm:t>
    </dgm:pt>
    <dgm:pt modelId="{FB2E8816-F719-4722-8AC4-77C5C1CBA91C}" type="sibTrans" cxnId="{B4756164-9E0D-4CB7-9A37-635ABBA98309}">
      <dgm:prSet/>
      <dgm:spPr/>
      <dgm:t>
        <a:bodyPr/>
        <a:lstStyle/>
        <a:p>
          <a:endParaRPr lang="zh-TW" altLang="en-US"/>
        </a:p>
      </dgm:t>
    </dgm:pt>
    <dgm:pt modelId="{EB834BC1-8CBB-408C-A9CE-2832588B8447}">
      <dgm:prSet phldrT="[文字]"/>
      <dgm:spPr>
        <a:gradFill rotWithShape="0">
          <a:gsLst>
            <a:gs pos="0">
              <a:srgbClr val="FF8E1D"/>
            </a:gs>
            <a:gs pos="61000">
              <a:srgbClr val="FF9900"/>
            </a:gs>
            <a:gs pos="100000">
              <a:schemeClr val="bg1"/>
            </a:gs>
          </a:gsLst>
          <a:path path="circle">
            <a:fillToRect l="100000" b="100000"/>
          </a:path>
        </a:gradFill>
      </dgm:spPr>
      <dgm:t>
        <a:bodyPr/>
        <a:lstStyle/>
        <a:p>
          <a:r>
            <a:rPr lang="zh-TW" altLang="en-US" dirty="0" smtClean="0"/>
            <a:t>宣導</a:t>
          </a:r>
          <a:endParaRPr lang="zh-TW" altLang="en-US" dirty="0"/>
        </a:p>
      </dgm:t>
    </dgm:pt>
    <dgm:pt modelId="{77A43394-982B-4DF5-97B0-AF8932F046D0}" type="parTrans" cxnId="{A187188A-BE10-4960-9F02-11375013B0F8}">
      <dgm:prSet/>
      <dgm:spPr/>
      <dgm:t>
        <a:bodyPr/>
        <a:lstStyle/>
        <a:p>
          <a:endParaRPr lang="zh-TW" altLang="en-US"/>
        </a:p>
      </dgm:t>
    </dgm:pt>
    <dgm:pt modelId="{A034F034-3E44-4A41-B13E-4741B3E85174}" type="sibTrans" cxnId="{A187188A-BE10-4960-9F02-11375013B0F8}">
      <dgm:prSet/>
      <dgm:spPr/>
      <dgm:t>
        <a:bodyPr/>
        <a:lstStyle/>
        <a:p>
          <a:endParaRPr lang="zh-TW" altLang="en-US"/>
        </a:p>
      </dgm:t>
    </dgm:pt>
    <dgm:pt modelId="{6A15E000-B141-4FE5-8ED9-0DE6FC7D9AD7}">
      <dgm:prSet phldrT="[文字]" custT="1"/>
      <dgm:spPr/>
      <dgm:t>
        <a:bodyPr/>
        <a:lstStyle/>
        <a:p>
          <a:r>
            <a:rPr lang="zh-TW" altLang="en-US" sz="1600" dirty="0" smtClean="0"/>
            <a:t>空氣品質教育宣導</a:t>
          </a:r>
          <a:endParaRPr lang="zh-TW" altLang="en-US" sz="1600" dirty="0"/>
        </a:p>
      </dgm:t>
    </dgm:pt>
    <dgm:pt modelId="{5265B542-B81A-48FD-A19D-0E5DAA1D86CD}" type="parTrans" cxnId="{3F8B5FB6-B487-4802-9774-06C8023A741A}">
      <dgm:prSet/>
      <dgm:spPr/>
      <dgm:t>
        <a:bodyPr/>
        <a:lstStyle/>
        <a:p>
          <a:endParaRPr lang="zh-TW" altLang="en-US"/>
        </a:p>
      </dgm:t>
    </dgm:pt>
    <dgm:pt modelId="{2A59B526-A5CE-4BA5-B9FF-B223DC301C31}" type="sibTrans" cxnId="{3F8B5FB6-B487-4802-9774-06C8023A741A}">
      <dgm:prSet/>
      <dgm:spPr/>
      <dgm:t>
        <a:bodyPr/>
        <a:lstStyle/>
        <a:p>
          <a:endParaRPr lang="zh-TW" altLang="en-US"/>
        </a:p>
      </dgm:t>
    </dgm:pt>
    <dgm:pt modelId="{97AA3C7C-391A-44A4-BDAB-25A4B9EFEBF2}">
      <dgm:prSet phldrT="[文字]" custT="1"/>
      <dgm:spPr/>
      <dgm:t>
        <a:bodyPr/>
        <a:lstStyle/>
        <a:p>
          <a:r>
            <a:rPr lang="zh-TW" altLang="en-US" sz="1600" dirty="0" smtClean="0"/>
            <a:t>給家長的一封信</a:t>
          </a:r>
          <a:endParaRPr lang="zh-TW" altLang="en-US" sz="1600" dirty="0"/>
        </a:p>
      </dgm:t>
    </dgm:pt>
    <dgm:pt modelId="{356C31C7-9BDE-4BB5-A7E0-C7FEC9C0F70A}" type="parTrans" cxnId="{61EFB85C-8E8B-49C0-95D0-819265E99F24}">
      <dgm:prSet/>
      <dgm:spPr/>
      <dgm:t>
        <a:bodyPr/>
        <a:lstStyle/>
        <a:p>
          <a:endParaRPr lang="zh-TW" altLang="en-US"/>
        </a:p>
      </dgm:t>
    </dgm:pt>
    <dgm:pt modelId="{390F3442-0F15-42AE-AE0B-EB016BB0EDBC}" type="sibTrans" cxnId="{61EFB85C-8E8B-49C0-95D0-819265E99F24}">
      <dgm:prSet/>
      <dgm:spPr/>
      <dgm:t>
        <a:bodyPr/>
        <a:lstStyle/>
        <a:p>
          <a:endParaRPr lang="zh-TW" altLang="en-US"/>
        </a:p>
      </dgm:t>
    </dgm:pt>
    <dgm:pt modelId="{79EADF78-1BBC-4FA8-9381-1D2C55A69FFE}">
      <dgm:prSet phldrT="[文字]" custT="1"/>
      <dgm:spPr/>
      <dgm:t>
        <a:bodyPr/>
        <a:lstStyle/>
        <a:p>
          <a:r>
            <a:rPr lang="zh-TW" altLang="en-US" sz="1600" dirty="0" smtClean="0"/>
            <a:t>掌握敏感族群學生</a:t>
          </a:r>
          <a:endParaRPr lang="zh-TW" altLang="en-US" sz="1600" dirty="0"/>
        </a:p>
      </dgm:t>
    </dgm:pt>
    <dgm:pt modelId="{59BA38EC-120F-4590-B84E-BE888F53171C}" type="parTrans" cxnId="{2FFA9803-0755-4B3C-81E6-FEDAC3845C55}">
      <dgm:prSet/>
      <dgm:spPr/>
      <dgm:t>
        <a:bodyPr/>
        <a:lstStyle/>
        <a:p>
          <a:endParaRPr lang="zh-TW" altLang="en-US"/>
        </a:p>
      </dgm:t>
    </dgm:pt>
    <dgm:pt modelId="{02C8F3B6-E055-4E59-9C3B-F01F5CF9AF88}" type="sibTrans" cxnId="{2FFA9803-0755-4B3C-81E6-FEDAC3845C55}">
      <dgm:prSet/>
      <dgm:spPr/>
      <dgm:t>
        <a:bodyPr/>
        <a:lstStyle/>
        <a:p>
          <a:endParaRPr lang="zh-TW" altLang="en-US"/>
        </a:p>
      </dgm:t>
    </dgm:pt>
    <dgm:pt modelId="{BABA7D6F-D50A-4AAC-B1B6-711D0FB873D3}">
      <dgm:prSet phldrT="[文字]" custT="1"/>
      <dgm:spPr/>
      <dgm:t>
        <a:bodyPr/>
        <a:lstStyle/>
        <a:p>
          <a:r>
            <a:rPr lang="zh-TW" altLang="en-US" sz="1600" dirty="0" smtClean="0"/>
            <a:t>準備空汙旗</a:t>
          </a:r>
          <a:endParaRPr lang="zh-TW" altLang="en-US" sz="1600" dirty="0"/>
        </a:p>
      </dgm:t>
    </dgm:pt>
    <dgm:pt modelId="{04138B13-93BF-4057-9DB0-A15E6F3D54E1}" type="parTrans" cxnId="{822F6A44-F6EB-436F-BA31-BD4B0508643D}">
      <dgm:prSet/>
      <dgm:spPr/>
      <dgm:t>
        <a:bodyPr/>
        <a:lstStyle/>
        <a:p>
          <a:endParaRPr lang="zh-TW" altLang="en-US"/>
        </a:p>
      </dgm:t>
    </dgm:pt>
    <dgm:pt modelId="{C6BBA2C1-789A-4085-8D3E-0DFA1C5B53FB}" type="sibTrans" cxnId="{822F6A44-F6EB-436F-BA31-BD4B0508643D}">
      <dgm:prSet/>
      <dgm:spPr/>
      <dgm:t>
        <a:bodyPr/>
        <a:lstStyle/>
        <a:p>
          <a:endParaRPr lang="zh-TW" altLang="en-US"/>
        </a:p>
      </dgm:t>
    </dgm:pt>
    <dgm:pt modelId="{37648872-47FB-462B-8444-0D2C84A7750A}">
      <dgm:prSet phldrT="[文字]" custT="1"/>
      <dgm:spPr/>
      <dgm:t>
        <a:bodyPr/>
        <a:lstStyle/>
        <a:p>
          <a:r>
            <a:rPr lang="zh-TW" altLang="en-US" sz="1600" dirty="0" smtClean="0"/>
            <a:t>宣導海報製作</a:t>
          </a:r>
          <a:endParaRPr lang="zh-TW" altLang="en-US" sz="1600" dirty="0"/>
        </a:p>
      </dgm:t>
    </dgm:pt>
    <dgm:pt modelId="{533002D0-2672-4D2F-B985-A09F33B2A59E}" type="parTrans" cxnId="{55DD5F56-FDC5-469F-8410-D1FF5D6CCAA2}">
      <dgm:prSet/>
      <dgm:spPr/>
      <dgm:t>
        <a:bodyPr/>
        <a:lstStyle/>
        <a:p>
          <a:endParaRPr lang="zh-TW" altLang="en-US"/>
        </a:p>
      </dgm:t>
    </dgm:pt>
    <dgm:pt modelId="{4EB7FC46-2180-406E-A76C-0479EBEB613F}" type="sibTrans" cxnId="{55DD5F56-FDC5-469F-8410-D1FF5D6CCAA2}">
      <dgm:prSet/>
      <dgm:spPr/>
      <dgm:t>
        <a:bodyPr/>
        <a:lstStyle/>
        <a:p>
          <a:endParaRPr lang="zh-TW" altLang="en-US"/>
        </a:p>
      </dgm:t>
    </dgm:pt>
    <dgm:pt modelId="{92B1C1F9-7D76-4847-B64D-441F7DA5C8DB}">
      <dgm:prSet phldrT="[文字]" custT="1"/>
      <dgm:spPr/>
      <dgm:t>
        <a:bodyPr/>
        <a:lstStyle/>
        <a:p>
          <a:r>
            <a:rPr lang="zh-TW" altLang="en-US" sz="1600" dirty="0" smtClean="0"/>
            <a:t>空氣品質示警</a:t>
          </a:r>
          <a:endParaRPr lang="zh-TW" altLang="en-US" sz="1600" dirty="0"/>
        </a:p>
      </dgm:t>
    </dgm:pt>
    <dgm:pt modelId="{F00DE794-8CF4-41E8-9626-F4BF47C94073}" type="parTrans" cxnId="{E9AB164F-4BA4-4FC9-9207-792C1D15FD6F}">
      <dgm:prSet/>
      <dgm:spPr/>
      <dgm:t>
        <a:bodyPr/>
        <a:lstStyle/>
        <a:p>
          <a:endParaRPr lang="zh-TW" altLang="en-US"/>
        </a:p>
      </dgm:t>
    </dgm:pt>
    <dgm:pt modelId="{BFE1EEB8-B690-4482-8672-949E25F4FB6C}" type="sibTrans" cxnId="{E9AB164F-4BA4-4FC9-9207-792C1D15FD6F}">
      <dgm:prSet/>
      <dgm:spPr/>
      <dgm:t>
        <a:bodyPr/>
        <a:lstStyle/>
        <a:p>
          <a:endParaRPr lang="zh-TW" altLang="en-US"/>
        </a:p>
      </dgm:t>
    </dgm:pt>
    <dgm:pt modelId="{AFA3FD17-72AF-48E0-BC1F-43DD09E164B2}">
      <dgm:prSet phldrT="[文字]" custT="1"/>
      <dgm:spPr/>
      <dgm:t>
        <a:bodyPr/>
        <a:lstStyle/>
        <a:p>
          <a:r>
            <a:rPr lang="zh-TW" altLang="en-US" sz="1600" dirty="0" smtClean="0"/>
            <a:t>每日升空汙旗</a:t>
          </a:r>
          <a:endParaRPr lang="zh-TW" altLang="en-US" sz="1600" dirty="0"/>
        </a:p>
      </dgm:t>
    </dgm:pt>
    <dgm:pt modelId="{C47AF900-A13A-4A42-9976-AFC8CDB1A465}" type="parTrans" cxnId="{6527B4B6-4BF3-405E-9CEF-716C2FC51523}">
      <dgm:prSet/>
      <dgm:spPr/>
      <dgm:t>
        <a:bodyPr/>
        <a:lstStyle/>
        <a:p>
          <a:endParaRPr lang="zh-TW" altLang="en-US"/>
        </a:p>
      </dgm:t>
    </dgm:pt>
    <dgm:pt modelId="{459FE6E8-96FA-402B-9684-1E682565744D}" type="sibTrans" cxnId="{6527B4B6-4BF3-405E-9CEF-716C2FC51523}">
      <dgm:prSet/>
      <dgm:spPr/>
      <dgm:t>
        <a:bodyPr/>
        <a:lstStyle/>
        <a:p>
          <a:endParaRPr lang="zh-TW" altLang="en-US"/>
        </a:p>
      </dgm:t>
    </dgm:pt>
    <dgm:pt modelId="{9D4C3AC8-D6B0-4541-B40D-0D5E4D8C8B36}">
      <dgm:prSet phldrT="[文字]" custT="1"/>
      <dgm:spPr/>
      <dgm:t>
        <a:bodyPr/>
        <a:lstStyle/>
        <a:p>
          <a:r>
            <a:rPr lang="zh-TW" altLang="en-US" sz="1600" dirty="0" smtClean="0"/>
            <a:t>教師在職進修</a:t>
          </a:r>
          <a:endParaRPr lang="zh-TW" altLang="en-US" sz="1600" dirty="0"/>
        </a:p>
      </dgm:t>
    </dgm:pt>
    <dgm:pt modelId="{9D4E9771-5D2C-4FEA-97F6-DF83D9DE88A9}" type="parTrans" cxnId="{48BB8388-2059-414B-AA0E-368D45C0C5B7}">
      <dgm:prSet/>
      <dgm:spPr/>
      <dgm:t>
        <a:bodyPr/>
        <a:lstStyle/>
        <a:p>
          <a:endParaRPr lang="zh-TW" altLang="en-US"/>
        </a:p>
      </dgm:t>
    </dgm:pt>
    <dgm:pt modelId="{75B78AF8-3737-4529-8866-B8AD6581404F}" type="sibTrans" cxnId="{48BB8388-2059-414B-AA0E-368D45C0C5B7}">
      <dgm:prSet/>
      <dgm:spPr/>
      <dgm:t>
        <a:bodyPr/>
        <a:lstStyle/>
        <a:p>
          <a:endParaRPr lang="zh-TW" altLang="en-US"/>
        </a:p>
      </dgm:t>
    </dgm:pt>
    <dgm:pt modelId="{530ACBA5-4389-41FF-9CD3-3FC1D0B2CECD}" type="pres">
      <dgm:prSet presAssocID="{4C64BFD2-9F14-4A2D-94FC-D627B5612F3E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A2F5EA8-CB6F-486F-949F-0E9B12CAD7A2}" type="pres">
      <dgm:prSet presAssocID="{4C64BFD2-9F14-4A2D-94FC-D627B5612F3E}" presName="cycle" presStyleCnt="0"/>
      <dgm:spPr/>
    </dgm:pt>
    <dgm:pt modelId="{8FFB6026-972B-4252-9567-24FCF0B3A486}" type="pres">
      <dgm:prSet presAssocID="{4C64BFD2-9F14-4A2D-94FC-D627B5612F3E}" presName="centerShape" presStyleCnt="0"/>
      <dgm:spPr/>
    </dgm:pt>
    <dgm:pt modelId="{5CA43535-C027-4E80-8EDF-357C4BC151CF}" type="pres">
      <dgm:prSet presAssocID="{4C64BFD2-9F14-4A2D-94FC-D627B5612F3E}" presName="connSite" presStyleLbl="node1" presStyleIdx="0" presStyleCnt="4"/>
      <dgm:spPr/>
    </dgm:pt>
    <dgm:pt modelId="{D0CEC29A-AD4B-4F82-B398-7B8F07F828C5}" type="pres">
      <dgm:prSet presAssocID="{4C64BFD2-9F14-4A2D-94FC-D627B5612F3E}" presName="visible" presStyleLbl="node1" presStyleIdx="0" presStyleCnt="4"/>
      <dgm:spPr>
        <a:gradFill flip="none" rotWithShape="1">
          <a:gsLst>
            <a:gs pos="0">
              <a:srgbClr val="FF3300"/>
            </a:gs>
            <a:gs pos="100000">
              <a:schemeClr val="bg1"/>
            </a:gs>
          </a:gsLst>
          <a:lin ang="0" scaled="1"/>
          <a:tileRect/>
        </a:gradFill>
      </dgm:spPr>
    </dgm:pt>
    <dgm:pt modelId="{70CBB82D-6469-487D-A12D-63F833F65C10}" type="pres">
      <dgm:prSet presAssocID="{88A24138-AD32-4EFD-BBB9-94BCD8CF4244}" presName="Name25" presStyleLbl="parChTrans1D1" presStyleIdx="0" presStyleCnt="3"/>
      <dgm:spPr/>
      <dgm:t>
        <a:bodyPr/>
        <a:lstStyle/>
        <a:p>
          <a:endParaRPr lang="zh-TW" altLang="en-US"/>
        </a:p>
      </dgm:t>
    </dgm:pt>
    <dgm:pt modelId="{3DE15878-19F1-442C-9CD2-C6F2A23DDE56}" type="pres">
      <dgm:prSet presAssocID="{35CCDF3E-1757-4103-8498-189AA9890A1E}" presName="node" presStyleCnt="0"/>
      <dgm:spPr/>
    </dgm:pt>
    <dgm:pt modelId="{A57D7652-CB21-4F76-8EC0-3472C2B1FC87}" type="pres">
      <dgm:prSet presAssocID="{35CCDF3E-1757-4103-8498-189AA9890A1E}" presName="parentNode" presStyleLbl="node1" presStyleIdx="1" presStyleCnt="4" custScaleX="107731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049651F-F489-4EAD-9BE3-01F0A242E41A}" type="pres">
      <dgm:prSet presAssocID="{35CCDF3E-1757-4103-8498-189AA9890A1E}" presName="child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3C49B7-25F6-4F6C-8660-A22DCB60AC4E}" type="pres">
      <dgm:prSet presAssocID="{3CE01616-C191-4C44-9437-55A6AF54BABE}" presName="Name25" presStyleLbl="parChTrans1D1" presStyleIdx="1" presStyleCnt="3"/>
      <dgm:spPr/>
      <dgm:t>
        <a:bodyPr/>
        <a:lstStyle/>
        <a:p>
          <a:endParaRPr lang="zh-TW" altLang="en-US"/>
        </a:p>
      </dgm:t>
    </dgm:pt>
    <dgm:pt modelId="{FD4B8BD3-0E3B-429B-968C-D437B62C14D4}" type="pres">
      <dgm:prSet presAssocID="{89F9AAF3-F9E4-4B6C-8CBB-641682D885B0}" presName="node" presStyleCnt="0"/>
      <dgm:spPr/>
    </dgm:pt>
    <dgm:pt modelId="{3957C38E-7327-401A-BF7A-8D8A86059F89}" type="pres">
      <dgm:prSet presAssocID="{89F9AAF3-F9E4-4B6C-8CBB-641682D885B0}" presName="parentNode" presStyleLbl="node1" presStyleIdx="2" presStyleCnt="4" custLinFactY="18168" custLinFactNeighborX="-22733" custLinFactNeighborY="10000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C0766D3-4B43-4E4F-B118-36E0A83ED2D0}" type="pres">
      <dgm:prSet presAssocID="{89F9AAF3-F9E4-4B6C-8CBB-641682D885B0}" presName="childNode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EEB1E99-278A-48C7-B795-5DF4E5229092}" type="pres">
      <dgm:prSet presAssocID="{77A43394-982B-4DF5-97B0-AF8932F046D0}" presName="Name25" presStyleLbl="parChTrans1D1" presStyleIdx="2" presStyleCnt="3"/>
      <dgm:spPr/>
      <dgm:t>
        <a:bodyPr/>
        <a:lstStyle/>
        <a:p>
          <a:endParaRPr lang="zh-TW" altLang="en-US"/>
        </a:p>
      </dgm:t>
    </dgm:pt>
    <dgm:pt modelId="{EE83E59C-EE57-4E92-9D60-A290B1BDE730}" type="pres">
      <dgm:prSet presAssocID="{EB834BC1-8CBB-408C-A9CE-2832588B8447}" presName="node" presStyleCnt="0"/>
      <dgm:spPr/>
    </dgm:pt>
    <dgm:pt modelId="{8CFE2E27-7FB6-4F03-96CE-D772DE3BADE4}" type="pres">
      <dgm:prSet presAssocID="{EB834BC1-8CBB-408C-A9CE-2832588B8447}" presName="parentNode" presStyleLbl="node1" presStyleIdx="3" presStyleCnt="4" custScaleX="101267" custLinFactY="-23240" custLinFactNeighborX="56384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2E0385-5C37-451E-8CB0-4AB851853FE5}" type="pres">
      <dgm:prSet presAssocID="{EB834BC1-8CBB-408C-A9CE-2832588B8447}" presName="child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9AB164F-4BA4-4FC9-9207-792C1D15FD6F}" srcId="{EB834BC1-8CBB-408C-A9CE-2832588B8447}" destId="{92B1C1F9-7D76-4847-B64D-441F7DA5C8DB}" srcOrd="2" destOrd="0" parTransId="{F00DE794-8CF4-41E8-9626-F4BF47C94073}" sibTransId="{BFE1EEB8-B690-4482-8672-949E25F4FB6C}"/>
    <dgm:cxn modelId="{1896EC53-5421-4DCB-ADF9-86986B801087}" type="presOf" srcId="{AFA3FD17-72AF-48E0-BC1F-43DD09E164B2}" destId="{602E0385-5C37-451E-8CB0-4AB851853FE5}" srcOrd="0" destOrd="3" presId="urn:microsoft.com/office/officeart/2005/8/layout/radial2"/>
    <dgm:cxn modelId="{CE0439DB-9CA2-431F-9990-CD4AC99965F3}" type="presOf" srcId="{77A43394-982B-4DF5-97B0-AF8932F046D0}" destId="{7EEB1E99-278A-48C7-B795-5DF4E5229092}" srcOrd="0" destOrd="0" presId="urn:microsoft.com/office/officeart/2005/8/layout/radial2"/>
    <dgm:cxn modelId="{2FFA9803-0755-4B3C-81E6-FEDAC3845C55}" srcId="{35CCDF3E-1757-4103-8498-189AA9890A1E}" destId="{79EADF78-1BBC-4FA8-9381-1D2C55A69FFE}" srcOrd="2" destOrd="0" parTransId="{59BA38EC-120F-4590-B84E-BE888F53171C}" sibTransId="{02C8F3B6-E055-4E59-9C3B-F01F5CF9AF88}"/>
    <dgm:cxn modelId="{33DF6F7D-69D2-42B2-BBC5-C2E210FE80D1}" srcId="{4C64BFD2-9F14-4A2D-94FC-D627B5612F3E}" destId="{35CCDF3E-1757-4103-8498-189AA9890A1E}" srcOrd="0" destOrd="0" parTransId="{88A24138-AD32-4EFD-BBB9-94BCD8CF4244}" sibTransId="{23973D6B-AD97-4566-8741-9F27E30CC012}"/>
    <dgm:cxn modelId="{61EFB85C-8E8B-49C0-95D0-819265E99F24}" srcId="{EB834BC1-8CBB-408C-A9CE-2832588B8447}" destId="{97AA3C7C-391A-44A4-BDAB-25A4B9EFEBF2}" srcOrd="1" destOrd="0" parTransId="{356C31C7-9BDE-4BB5-A7E0-C7FEC9C0F70A}" sibTransId="{390F3442-0F15-42AE-AE0B-EB016BB0EDBC}"/>
    <dgm:cxn modelId="{FE267E78-DA9B-4644-B4CD-6E070FA20B4D}" type="presOf" srcId="{6A15E000-B141-4FE5-8ED9-0DE6FC7D9AD7}" destId="{602E0385-5C37-451E-8CB0-4AB851853FE5}" srcOrd="0" destOrd="0" presId="urn:microsoft.com/office/officeart/2005/8/layout/radial2"/>
    <dgm:cxn modelId="{BB72A21D-D18D-4314-8E80-C8462E5C4706}" type="presOf" srcId="{90BEC107-5BEF-4DDA-980B-677838D879FD}" destId="{5049651F-F489-4EAD-9BE3-01F0A242E41A}" srcOrd="0" destOrd="0" presId="urn:microsoft.com/office/officeart/2005/8/layout/radial2"/>
    <dgm:cxn modelId="{B4756164-9E0D-4CB7-9A37-635ABBA98309}" srcId="{89F9AAF3-F9E4-4B6C-8CBB-641682D885B0}" destId="{FA6982C6-EE80-4283-B327-26D794F594AE}" srcOrd="0" destOrd="0" parTransId="{20317AB5-00DC-42A6-8664-99C52A7D0F56}" sibTransId="{FB2E8816-F719-4722-8AC4-77C5C1CBA91C}"/>
    <dgm:cxn modelId="{7CBB459E-77BE-4886-A1A0-177C565A2EF3}" type="presOf" srcId="{FA6982C6-EE80-4283-B327-26D794F594AE}" destId="{2C0766D3-4B43-4E4F-B118-36E0A83ED2D0}" srcOrd="0" destOrd="0" presId="urn:microsoft.com/office/officeart/2005/8/layout/radial2"/>
    <dgm:cxn modelId="{46CBFFD6-26D4-44CE-98F4-212E2952A6B2}" type="presOf" srcId="{88A24138-AD32-4EFD-BBB9-94BCD8CF4244}" destId="{70CBB82D-6469-487D-A12D-63F833F65C10}" srcOrd="0" destOrd="0" presId="urn:microsoft.com/office/officeart/2005/8/layout/radial2"/>
    <dgm:cxn modelId="{C530253D-D8F2-4FB7-BAD0-8F90AE9FF8E8}" type="presOf" srcId="{EB834BC1-8CBB-408C-A9CE-2832588B8447}" destId="{8CFE2E27-7FB6-4F03-96CE-D772DE3BADE4}" srcOrd="0" destOrd="0" presId="urn:microsoft.com/office/officeart/2005/8/layout/radial2"/>
    <dgm:cxn modelId="{D13491F7-7A2D-45D1-801C-47000A8C1C4F}" type="presOf" srcId="{35CCDF3E-1757-4103-8498-189AA9890A1E}" destId="{A57D7652-CB21-4F76-8EC0-3472C2B1FC87}" srcOrd="0" destOrd="0" presId="urn:microsoft.com/office/officeart/2005/8/layout/radial2"/>
    <dgm:cxn modelId="{6204F579-6628-420A-AADF-74205258B07C}" type="presOf" srcId="{BABA7D6F-D50A-4AAC-B1B6-711D0FB873D3}" destId="{5049651F-F489-4EAD-9BE3-01F0A242E41A}" srcOrd="0" destOrd="3" presId="urn:microsoft.com/office/officeart/2005/8/layout/radial2"/>
    <dgm:cxn modelId="{7198651F-1F86-4FC5-A375-0DFB36669481}" srcId="{35CCDF3E-1757-4103-8498-189AA9890A1E}" destId="{90BEC107-5BEF-4DDA-980B-677838D879FD}" srcOrd="0" destOrd="0" parTransId="{237937E7-F6CD-4905-856B-CC41D44574BE}" sibTransId="{33B48CDC-2309-4844-86EC-709A7BDC27CC}"/>
    <dgm:cxn modelId="{822F6A44-F6EB-436F-BA31-BD4B0508643D}" srcId="{35CCDF3E-1757-4103-8498-189AA9890A1E}" destId="{BABA7D6F-D50A-4AAC-B1B6-711D0FB873D3}" srcOrd="3" destOrd="0" parTransId="{04138B13-93BF-4057-9DB0-A15E6F3D54E1}" sibTransId="{C6BBA2C1-789A-4085-8D3E-0DFA1C5B53FB}"/>
    <dgm:cxn modelId="{3F8B5FB6-B487-4802-9774-06C8023A741A}" srcId="{EB834BC1-8CBB-408C-A9CE-2832588B8447}" destId="{6A15E000-B141-4FE5-8ED9-0DE6FC7D9AD7}" srcOrd="0" destOrd="0" parTransId="{5265B542-B81A-48FD-A19D-0E5DAA1D86CD}" sibTransId="{2A59B526-A5CE-4BA5-B9FF-B223DC301C31}"/>
    <dgm:cxn modelId="{00290A78-E2DE-4824-B769-B72AB92217E9}" type="presOf" srcId="{3CE01616-C191-4C44-9437-55A6AF54BABE}" destId="{6A3C49B7-25F6-4F6C-8660-A22DCB60AC4E}" srcOrd="0" destOrd="0" presId="urn:microsoft.com/office/officeart/2005/8/layout/radial2"/>
    <dgm:cxn modelId="{91DA7898-2123-40A0-AE09-55A73A9893E1}" type="presOf" srcId="{9D4C3AC8-D6B0-4541-B40D-0D5E4D8C8B36}" destId="{602E0385-5C37-451E-8CB0-4AB851853FE5}" srcOrd="0" destOrd="4" presId="urn:microsoft.com/office/officeart/2005/8/layout/radial2"/>
    <dgm:cxn modelId="{DEDC8017-3CF9-4B76-BAAA-4AA18AA4124F}" srcId="{4C64BFD2-9F14-4A2D-94FC-D627B5612F3E}" destId="{89F9AAF3-F9E4-4B6C-8CBB-641682D885B0}" srcOrd="1" destOrd="0" parTransId="{3CE01616-C191-4C44-9437-55A6AF54BABE}" sibTransId="{4B3C860D-A681-40BE-AF4A-BC1FE7410F9A}"/>
    <dgm:cxn modelId="{55DD5F56-FDC5-469F-8410-D1FF5D6CCAA2}" srcId="{35CCDF3E-1757-4103-8498-189AA9890A1E}" destId="{37648872-47FB-462B-8444-0D2C84A7750A}" srcOrd="4" destOrd="0" parTransId="{533002D0-2672-4D2F-B985-A09F33B2A59E}" sibTransId="{4EB7FC46-2180-406E-A76C-0479EBEB613F}"/>
    <dgm:cxn modelId="{DEBCD98A-D6C2-49FC-8EED-00BAA2B887F9}" type="presOf" srcId="{89F9AAF3-F9E4-4B6C-8CBB-641682D885B0}" destId="{3957C38E-7327-401A-BF7A-8D8A86059F89}" srcOrd="0" destOrd="0" presId="urn:microsoft.com/office/officeart/2005/8/layout/radial2"/>
    <dgm:cxn modelId="{A187188A-BE10-4960-9F02-11375013B0F8}" srcId="{4C64BFD2-9F14-4A2D-94FC-D627B5612F3E}" destId="{EB834BC1-8CBB-408C-A9CE-2832588B8447}" srcOrd="2" destOrd="0" parTransId="{77A43394-982B-4DF5-97B0-AF8932F046D0}" sibTransId="{A034F034-3E44-4A41-B13E-4741B3E85174}"/>
    <dgm:cxn modelId="{B628036D-BC79-4262-8C56-E9246160A6C6}" type="presOf" srcId="{92B1C1F9-7D76-4847-B64D-441F7DA5C8DB}" destId="{602E0385-5C37-451E-8CB0-4AB851853FE5}" srcOrd="0" destOrd="2" presId="urn:microsoft.com/office/officeart/2005/8/layout/radial2"/>
    <dgm:cxn modelId="{6527B4B6-4BF3-405E-9CEF-716C2FC51523}" srcId="{EB834BC1-8CBB-408C-A9CE-2832588B8447}" destId="{AFA3FD17-72AF-48E0-BC1F-43DD09E164B2}" srcOrd="3" destOrd="0" parTransId="{C47AF900-A13A-4A42-9976-AFC8CDB1A465}" sibTransId="{459FE6E8-96FA-402B-9684-1E682565744D}"/>
    <dgm:cxn modelId="{F5C4D3FB-CA11-4C48-AFCC-47509A3D993B}" type="presOf" srcId="{97AA3C7C-391A-44A4-BDAB-25A4B9EFEBF2}" destId="{602E0385-5C37-451E-8CB0-4AB851853FE5}" srcOrd="0" destOrd="1" presId="urn:microsoft.com/office/officeart/2005/8/layout/radial2"/>
    <dgm:cxn modelId="{D3124848-009A-4302-9E29-97C65B2ACCC8}" type="presOf" srcId="{4C64BFD2-9F14-4A2D-94FC-D627B5612F3E}" destId="{530ACBA5-4389-41FF-9CD3-3FC1D0B2CECD}" srcOrd="0" destOrd="0" presId="urn:microsoft.com/office/officeart/2005/8/layout/radial2"/>
    <dgm:cxn modelId="{56231987-7F1A-40B1-9566-C677EBB0D04D}" type="presOf" srcId="{79EADF78-1BBC-4FA8-9381-1D2C55A69FFE}" destId="{5049651F-F489-4EAD-9BE3-01F0A242E41A}" srcOrd="0" destOrd="2" presId="urn:microsoft.com/office/officeart/2005/8/layout/radial2"/>
    <dgm:cxn modelId="{523E73FE-9170-49F6-A8BA-B1E8638C355A}" srcId="{35CCDF3E-1757-4103-8498-189AA9890A1E}" destId="{728E6D3D-4F1B-4F9F-B4C1-F9FF372ACF05}" srcOrd="1" destOrd="0" parTransId="{1BE95633-76C7-4349-88A8-A7366B97CC66}" sibTransId="{DDDE00DF-FF76-4536-818A-586BE3CFEFF9}"/>
    <dgm:cxn modelId="{7277AE5E-37B8-4CC0-95B5-B37AA17382B4}" type="presOf" srcId="{728E6D3D-4F1B-4F9F-B4C1-F9FF372ACF05}" destId="{5049651F-F489-4EAD-9BE3-01F0A242E41A}" srcOrd="0" destOrd="1" presId="urn:microsoft.com/office/officeart/2005/8/layout/radial2"/>
    <dgm:cxn modelId="{B2845BC7-C74A-4C67-85EF-496EDA32C939}" type="presOf" srcId="{37648872-47FB-462B-8444-0D2C84A7750A}" destId="{5049651F-F489-4EAD-9BE3-01F0A242E41A}" srcOrd="0" destOrd="4" presId="urn:microsoft.com/office/officeart/2005/8/layout/radial2"/>
    <dgm:cxn modelId="{48BB8388-2059-414B-AA0E-368D45C0C5B7}" srcId="{EB834BC1-8CBB-408C-A9CE-2832588B8447}" destId="{9D4C3AC8-D6B0-4541-B40D-0D5E4D8C8B36}" srcOrd="4" destOrd="0" parTransId="{9D4E9771-5D2C-4FEA-97F6-DF83D9DE88A9}" sibTransId="{75B78AF8-3737-4529-8866-B8AD6581404F}"/>
    <dgm:cxn modelId="{7DA3113D-3E80-4B25-B640-B72BFFC81109}" type="presParOf" srcId="{530ACBA5-4389-41FF-9CD3-3FC1D0B2CECD}" destId="{8A2F5EA8-CB6F-486F-949F-0E9B12CAD7A2}" srcOrd="0" destOrd="0" presId="urn:microsoft.com/office/officeart/2005/8/layout/radial2"/>
    <dgm:cxn modelId="{DFA68EB9-7A98-4D08-B803-D8FF413EA95E}" type="presParOf" srcId="{8A2F5EA8-CB6F-486F-949F-0E9B12CAD7A2}" destId="{8FFB6026-972B-4252-9567-24FCF0B3A486}" srcOrd="0" destOrd="0" presId="urn:microsoft.com/office/officeart/2005/8/layout/radial2"/>
    <dgm:cxn modelId="{9EAE2F06-3D4F-4249-9DF7-99E4C5539468}" type="presParOf" srcId="{8FFB6026-972B-4252-9567-24FCF0B3A486}" destId="{5CA43535-C027-4E80-8EDF-357C4BC151CF}" srcOrd="0" destOrd="0" presId="urn:microsoft.com/office/officeart/2005/8/layout/radial2"/>
    <dgm:cxn modelId="{23300B3D-BDED-48D4-A836-79EC6F15931A}" type="presParOf" srcId="{8FFB6026-972B-4252-9567-24FCF0B3A486}" destId="{D0CEC29A-AD4B-4F82-B398-7B8F07F828C5}" srcOrd="1" destOrd="0" presId="urn:microsoft.com/office/officeart/2005/8/layout/radial2"/>
    <dgm:cxn modelId="{24692068-F3D6-4802-B64D-5CC076E8C4D3}" type="presParOf" srcId="{8A2F5EA8-CB6F-486F-949F-0E9B12CAD7A2}" destId="{70CBB82D-6469-487D-A12D-63F833F65C10}" srcOrd="1" destOrd="0" presId="urn:microsoft.com/office/officeart/2005/8/layout/radial2"/>
    <dgm:cxn modelId="{5BDA45F1-0444-4CF9-8E61-C8D7933DD84B}" type="presParOf" srcId="{8A2F5EA8-CB6F-486F-949F-0E9B12CAD7A2}" destId="{3DE15878-19F1-442C-9CD2-C6F2A23DDE56}" srcOrd="2" destOrd="0" presId="urn:microsoft.com/office/officeart/2005/8/layout/radial2"/>
    <dgm:cxn modelId="{3DC6BF9B-CAB4-4A97-BC19-09EA28D4C9EF}" type="presParOf" srcId="{3DE15878-19F1-442C-9CD2-C6F2A23DDE56}" destId="{A57D7652-CB21-4F76-8EC0-3472C2B1FC87}" srcOrd="0" destOrd="0" presId="urn:microsoft.com/office/officeart/2005/8/layout/radial2"/>
    <dgm:cxn modelId="{79AA2745-B13C-43F2-8B03-D80726C61DDB}" type="presParOf" srcId="{3DE15878-19F1-442C-9CD2-C6F2A23DDE56}" destId="{5049651F-F489-4EAD-9BE3-01F0A242E41A}" srcOrd="1" destOrd="0" presId="urn:microsoft.com/office/officeart/2005/8/layout/radial2"/>
    <dgm:cxn modelId="{EC92815B-2115-4F56-9478-E29D09BAD01E}" type="presParOf" srcId="{8A2F5EA8-CB6F-486F-949F-0E9B12CAD7A2}" destId="{6A3C49B7-25F6-4F6C-8660-A22DCB60AC4E}" srcOrd="3" destOrd="0" presId="urn:microsoft.com/office/officeart/2005/8/layout/radial2"/>
    <dgm:cxn modelId="{413D0141-DF0B-4EC5-A7E5-EA3180A676F1}" type="presParOf" srcId="{8A2F5EA8-CB6F-486F-949F-0E9B12CAD7A2}" destId="{FD4B8BD3-0E3B-429B-968C-D437B62C14D4}" srcOrd="4" destOrd="0" presId="urn:microsoft.com/office/officeart/2005/8/layout/radial2"/>
    <dgm:cxn modelId="{8D48EE59-E190-4E7C-8AEE-34BD17027667}" type="presParOf" srcId="{FD4B8BD3-0E3B-429B-968C-D437B62C14D4}" destId="{3957C38E-7327-401A-BF7A-8D8A86059F89}" srcOrd="0" destOrd="0" presId="urn:microsoft.com/office/officeart/2005/8/layout/radial2"/>
    <dgm:cxn modelId="{A79C4614-D46B-409D-B89D-EE58789972AD}" type="presParOf" srcId="{FD4B8BD3-0E3B-429B-968C-D437B62C14D4}" destId="{2C0766D3-4B43-4E4F-B118-36E0A83ED2D0}" srcOrd="1" destOrd="0" presId="urn:microsoft.com/office/officeart/2005/8/layout/radial2"/>
    <dgm:cxn modelId="{23393684-BCDE-480F-B39C-1F1C298A6F09}" type="presParOf" srcId="{8A2F5EA8-CB6F-486F-949F-0E9B12CAD7A2}" destId="{7EEB1E99-278A-48C7-B795-5DF4E5229092}" srcOrd="5" destOrd="0" presId="urn:microsoft.com/office/officeart/2005/8/layout/radial2"/>
    <dgm:cxn modelId="{6FD643C6-9F52-4EBE-AB11-46909D3E562A}" type="presParOf" srcId="{8A2F5EA8-CB6F-486F-949F-0E9B12CAD7A2}" destId="{EE83E59C-EE57-4E92-9D60-A290B1BDE730}" srcOrd="6" destOrd="0" presId="urn:microsoft.com/office/officeart/2005/8/layout/radial2"/>
    <dgm:cxn modelId="{14E8E348-47B8-4068-8CD7-EE42E2015B0E}" type="presParOf" srcId="{EE83E59C-EE57-4E92-9D60-A290B1BDE730}" destId="{8CFE2E27-7FB6-4F03-96CE-D772DE3BADE4}" srcOrd="0" destOrd="0" presId="urn:microsoft.com/office/officeart/2005/8/layout/radial2"/>
    <dgm:cxn modelId="{C744A6BC-7A25-4E8D-B5EF-313B65F26D13}" type="presParOf" srcId="{EE83E59C-EE57-4E92-9D60-A290B1BDE730}" destId="{602E0385-5C37-451E-8CB0-4AB851853FE5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567AA-B269-45FF-B297-24FAD408D5A6}">
      <dsp:nvSpPr>
        <dsp:cNvPr id="0" name=""/>
        <dsp:cNvSpPr/>
      </dsp:nvSpPr>
      <dsp:spPr>
        <a:xfrm>
          <a:off x="1397091" y="0"/>
          <a:ext cx="1791995" cy="1792178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28DFC1-14DC-4403-B255-9243225B95A9}">
      <dsp:nvSpPr>
        <dsp:cNvPr id="0" name=""/>
        <dsp:cNvSpPr/>
      </dsp:nvSpPr>
      <dsp:spPr>
        <a:xfrm>
          <a:off x="1083290" y="648720"/>
          <a:ext cx="2418925" cy="499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rgbClr val="C00000"/>
              </a:solidFill>
            </a:rPr>
            <a:t>農業發展階段：</a:t>
          </a:r>
          <a:r>
            <a:rPr lang="zh-TW" altLang="en-US" sz="1600" kern="1200" dirty="0" smtClean="0">
              <a:solidFill>
                <a:schemeClr val="accent4"/>
              </a:solidFill>
            </a:rPr>
            <a:t>土地改革，農業現代化。</a:t>
          </a:r>
          <a:endParaRPr lang="zh-TW" altLang="en-US" sz="1600" kern="1200" dirty="0"/>
        </a:p>
      </dsp:txBody>
      <dsp:txXfrm>
        <a:off x="1083290" y="648720"/>
        <a:ext cx="2418925" cy="499965"/>
      </dsp:txXfrm>
    </dsp:sp>
    <dsp:sp modelId="{5AB3E90C-17FD-430A-8011-498D232B7919}">
      <dsp:nvSpPr>
        <dsp:cNvPr id="0" name=""/>
        <dsp:cNvSpPr/>
      </dsp:nvSpPr>
      <dsp:spPr>
        <a:xfrm>
          <a:off x="899258" y="1029872"/>
          <a:ext cx="1791995" cy="1792178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ADB204-C2BD-4792-9E91-3209E0306CD7}">
      <dsp:nvSpPr>
        <dsp:cNvPr id="0" name=""/>
        <dsp:cNvSpPr/>
      </dsp:nvSpPr>
      <dsp:spPr>
        <a:xfrm>
          <a:off x="1292885" y="1680493"/>
          <a:ext cx="1000035" cy="499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3400" kern="1200"/>
        </a:p>
      </dsp:txBody>
      <dsp:txXfrm>
        <a:off x="1292885" y="1680493"/>
        <a:ext cx="1000035" cy="499965"/>
      </dsp:txXfrm>
    </dsp:sp>
    <dsp:sp modelId="{38EA1E22-F68B-494C-B193-762E57EBBDCB}">
      <dsp:nvSpPr>
        <dsp:cNvPr id="0" name=""/>
        <dsp:cNvSpPr/>
      </dsp:nvSpPr>
      <dsp:spPr>
        <a:xfrm>
          <a:off x="1397091" y="2063547"/>
          <a:ext cx="1791995" cy="1792178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647D4E-06E9-4139-823B-0FAAF2EAA38E}">
      <dsp:nvSpPr>
        <dsp:cNvPr id="0" name=""/>
        <dsp:cNvSpPr/>
      </dsp:nvSpPr>
      <dsp:spPr>
        <a:xfrm>
          <a:off x="1037693" y="1656184"/>
          <a:ext cx="2357693" cy="499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rgbClr val="C00000"/>
              </a:solidFill>
            </a:rPr>
            <a:t>工業化起步：</a:t>
          </a:r>
          <a:r>
            <a:rPr lang="zh-TW" altLang="en-US" sz="1600" kern="1200" dirty="0" smtClean="0">
              <a:solidFill>
                <a:schemeClr val="accent4"/>
              </a:solidFill>
            </a:rPr>
            <a:t>出口導向政策，設加工廠。</a:t>
          </a:r>
          <a:endParaRPr lang="zh-TW" altLang="en-US" sz="1600" kern="1200" dirty="0"/>
        </a:p>
      </dsp:txBody>
      <dsp:txXfrm>
        <a:off x="1037693" y="1656184"/>
        <a:ext cx="2357693" cy="499965"/>
      </dsp:txXfrm>
    </dsp:sp>
    <dsp:sp modelId="{1ECCA209-DB08-4A74-B3A5-DD9FDA10FCAC}">
      <dsp:nvSpPr>
        <dsp:cNvPr id="0" name=""/>
        <dsp:cNvSpPr/>
      </dsp:nvSpPr>
      <dsp:spPr>
        <a:xfrm>
          <a:off x="1026993" y="3212233"/>
          <a:ext cx="1539550" cy="1540294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4A62F0-5218-4B52-A414-BD8A76A8D492}">
      <dsp:nvSpPr>
        <dsp:cNvPr id="0" name=""/>
        <dsp:cNvSpPr/>
      </dsp:nvSpPr>
      <dsp:spPr>
        <a:xfrm>
          <a:off x="1080118" y="2664295"/>
          <a:ext cx="2430685" cy="499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rgbClr val="C00000"/>
              </a:solidFill>
            </a:rPr>
            <a:t>工業升級：</a:t>
          </a:r>
          <a:r>
            <a:rPr lang="zh-TW" altLang="en-US" sz="1600" b="0" kern="1200" dirty="0" smtClean="0">
              <a:solidFill>
                <a:schemeClr val="tx1"/>
              </a:solidFill>
            </a:rPr>
            <a:t>廣設科學園區。</a:t>
          </a:r>
          <a:endParaRPr lang="zh-TW" altLang="en-US" sz="1600" b="0" kern="1200" dirty="0">
            <a:solidFill>
              <a:schemeClr val="tx1"/>
            </a:solidFill>
          </a:endParaRPr>
        </a:p>
      </dsp:txBody>
      <dsp:txXfrm>
        <a:off x="1080118" y="2664295"/>
        <a:ext cx="2430685" cy="4999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61B616-64C2-4180-85DF-1015A274A949}">
      <dsp:nvSpPr>
        <dsp:cNvPr id="0" name=""/>
        <dsp:cNvSpPr/>
      </dsp:nvSpPr>
      <dsp:spPr>
        <a:xfrm rot="20434556">
          <a:off x="10458" y="1398125"/>
          <a:ext cx="3387123" cy="387876"/>
        </a:xfrm>
        <a:prstGeom prst="mathMinus">
          <a:avLst/>
        </a:prstGeom>
        <a:solidFill>
          <a:srgbClr val="C02E00"/>
        </a:solidFill>
        <a:ln w="25400" cap="flat" cmpd="sng" algn="ctr">
          <a:solidFill>
            <a:schemeClr val="accent5">
              <a:lumMod val="2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38C49-6A4B-41D2-B21C-C81641C6C31B}">
      <dsp:nvSpPr>
        <dsp:cNvPr id="0" name=""/>
        <dsp:cNvSpPr/>
      </dsp:nvSpPr>
      <dsp:spPr>
        <a:xfrm>
          <a:off x="408964" y="159206"/>
          <a:ext cx="1022412" cy="1273651"/>
        </a:xfrm>
        <a:prstGeom prst="downArrow">
          <a:avLst/>
        </a:prstGeom>
        <a:gradFill flip="none" rotWithShape="0">
          <a:gsLst>
            <a:gs pos="50000">
              <a:srgbClr val="FF0000"/>
            </a:gs>
            <a:gs pos="25000">
              <a:schemeClr val="accent6"/>
            </a:gs>
            <a:gs pos="75000">
              <a:srgbClr val="FFFF00"/>
            </a:gs>
            <a:gs pos="100000">
              <a:srgbClr val="006600"/>
            </a:gs>
          </a:gsLst>
          <a:lin ang="162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8B07E2-1449-4349-9F0A-2540C184DC59}">
      <dsp:nvSpPr>
        <dsp:cNvPr id="0" name=""/>
        <dsp:cNvSpPr/>
      </dsp:nvSpPr>
      <dsp:spPr>
        <a:xfrm>
          <a:off x="1806261" y="0"/>
          <a:ext cx="1090572" cy="1337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空氣品質優劣</a:t>
          </a:r>
          <a:endParaRPr lang="zh-TW" altLang="en-US" sz="2000" kern="1200" dirty="0"/>
        </a:p>
      </dsp:txBody>
      <dsp:txXfrm>
        <a:off x="1806261" y="0"/>
        <a:ext cx="1090572" cy="1337333"/>
      </dsp:txXfrm>
    </dsp:sp>
    <dsp:sp modelId="{75DE5A9A-BF6A-4AC6-83B4-6E9D3434423D}">
      <dsp:nvSpPr>
        <dsp:cNvPr id="0" name=""/>
        <dsp:cNvSpPr/>
      </dsp:nvSpPr>
      <dsp:spPr>
        <a:xfrm>
          <a:off x="1976663" y="1751270"/>
          <a:ext cx="1022412" cy="1273651"/>
        </a:xfrm>
        <a:prstGeom prst="upArrow">
          <a:avLst/>
        </a:prstGeom>
        <a:gradFill flip="none" rotWithShape="0">
          <a:gsLst>
            <a:gs pos="49000">
              <a:srgbClr val="FF0000"/>
            </a:gs>
            <a:gs pos="24000">
              <a:schemeClr val="accent2">
                <a:lumMod val="75000"/>
              </a:schemeClr>
            </a:gs>
            <a:gs pos="77000">
              <a:srgbClr val="FFFF00"/>
            </a:gs>
            <a:gs pos="100000">
              <a:srgbClr val="006600"/>
            </a:gs>
          </a:gsLst>
          <a:lin ang="5400000" scaled="1"/>
          <a:tileRect/>
        </a:gradFill>
        <a:ln w="25400" cap="flat" cmpd="sng" algn="ctr">
          <a:solidFill>
            <a:srgbClr val="FF8E1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D89E9B-7F85-46AD-BD3C-6E1D89F878EF}">
      <dsp:nvSpPr>
        <dsp:cNvPr id="0" name=""/>
        <dsp:cNvSpPr/>
      </dsp:nvSpPr>
      <dsp:spPr>
        <a:xfrm>
          <a:off x="511206" y="1846794"/>
          <a:ext cx="1090572" cy="13373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工業發展與生活習慣</a:t>
          </a:r>
          <a:endParaRPr lang="zh-TW" altLang="en-US" sz="2000" kern="1200" dirty="0"/>
        </a:p>
      </dsp:txBody>
      <dsp:txXfrm>
        <a:off x="511206" y="1846794"/>
        <a:ext cx="1090572" cy="13373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B1E99-278A-48C7-B795-5DF4E5229092}">
      <dsp:nvSpPr>
        <dsp:cNvPr id="0" name=""/>
        <dsp:cNvSpPr/>
      </dsp:nvSpPr>
      <dsp:spPr>
        <a:xfrm rot="21599990">
          <a:off x="1925958" y="2172839"/>
          <a:ext cx="1026371" cy="62578"/>
        </a:xfrm>
        <a:custGeom>
          <a:avLst/>
          <a:gdLst/>
          <a:ahLst/>
          <a:cxnLst/>
          <a:rect l="0" t="0" r="0" b="0"/>
          <a:pathLst>
            <a:path>
              <a:moveTo>
                <a:pt x="0" y="31289"/>
              </a:moveTo>
              <a:lnTo>
                <a:pt x="1026371" y="312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3C49B7-25F6-4F6C-8660-A22DCB60AC4E}">
      <dsp:nvSpPr>
        <dsp:cNvPr id="0" name=""/>
        <dsp:cNvSpPr/>
      </dsp:nvSpPr>
      <dsp:spPr>
        <a:xfrm rot="2365339">
          <a:off x="1838344" y="3027159"/>
          <a:ext cx="770179" cy="62578"/>
        </a:xfrm>
        <a:custGeom>
          <a:avLst/>
          <a:gdLst/>
          <a:ahLst/>
          <a:cxnLst/>
          <a:rect l="0" t="0" r="0" b="0"/>
          <a:pathLst>
            <a:path>
              <a:moveTo>
                <a:pt x="0" y="31289"/>
              </a:moveTo>
              <a:lnTo>
                <a:pt x="770179" y="31289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CBB82D-6469-487D-A12D-63F833F65C10}">
      <dsp:nvSpPr>
        <dsp:cNvPr id="0" name=""/>
        <dsp:cNvSpPr/>
      </dsp:nvSpPr>
      <dsp:spPr>
        <a:xfrm rot="19024308">
          <a:off x="1841995" y="1269332"/>
          <a:ext cx="627074" cy="62578"/>
        </a:xfrm>
        <a:custGeom>
          <a:avLst/>
          <a:gdLst/>
          <a:ahLst/>
          <a:cxnLst/>
          <a:rect l="0" t="0" r="0" b="0"/>
          <a:pathLst>
            <a:path>
              <a:moveTo>
                <a:pt x="0" y="31289"/>
              </a:moveTo>
              <a:lnTo>
                <a:pt x="627074" y="31289"/>
              </a:lnTo>
            </a:path>
          </a:pathLst>
        </a:custGeom>
        <a:noFill/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  <dsp:sp modelId="{D0CEC29A-AD4B-4F82-B398-7B8F07F828C5}">
      <dsp:nvSpPr>
        <dsp:cNvPr id="0" name=""/>
        <dsp:cNvSpPr/>
      </dsp:nvSpPr>
      <dsp:spPr>
        <a:xfrm>
          <a:off x="124542" y="1144475"/>
          <a:ext cx="2119312" cy="2119312"/>
        </a:xfrm>
        <a:prstGeom prst="ellipse">
          <a:avLst/>
        </a:prstGeom>
        <a:gradFill flip="none" rotWithShape="1">
          <a:gsLst>
            <a:gs pos="0">
              <a:srgbClr val="FF3300"/>
            </a:gs>
            <a:gs pos="100000">
              <a:schemeClr val="bg1"/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7D7652-CB21-4F76-8EC0-3472C2B1FC87}">
      <dsp:nvSpPr>
        <dsp:cNvPr id="0" name=""/>
        <dsp:cNvSpPr/>
      </dsp:nvSpPr>
      <dsp:spPr>
        <a:xfrm>
          <a:off x="2183985" y="1240"/>
          <a:ext cx="1369893" cy="1271587"/>
        </a:xfrm>
        <a:prstGeom prst="ellipse">
          <a:avLst/>
        </a:prstGeom>
        <a:gradFill flip="none" rotWithShape="1">
          <a:gsLst>
            <a:gs pos="0">
              <a:srgbClr val="006600"/>
            </a:gs>
            <a:gs pos="55000">
              <a:srgbClr val="00CC66"/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path path="circle">
            <a:fillToRect l="50000" t="50000" r="50000" b="50000"/>
          </a:path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 smtClean="0"/>
            <a:t>準備</a:t>
          </a:r>
          <a:endParaRPr lang="zh-TW" altLang="en-US" sz="3300" kern="1200" dirty="0"/>
        </a:p>
      </dsp:txBody>
      <dsp:txXfrm>
        <a:off x="2384601" y="187460"/>
        <a:ext cx="968661" cy="899147"/>
      </dsp:txXfrm>
    </dsp:sp>
    <dsp:sp modelId="{5049651F-F489-4EAD-9BE3-01F0A242E41A}">
      <dsp:nvSpPr>
        <dsp:cNvPr id="0" name=""/>
        <dsp:cNvSpPr/>
      </dsp:nvSpPr>
      <dsp:spPr>
        <a:xfrm>
          <a:off x="3558155" y="1240"/>
          <a:ext cx="2054840" cy="1271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 smtClean="0"/>
            <a:t>召開空氣品質會議</a:t>
          </a:r>
          <a:endParaRPr lang="zh-TW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 smtClean="0"/>
            <a:t>校內工作分配</a:t>
          </a:r>
          <a:endParaRPr lang="zh-TW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 smtClean="0"/>
            <a:t>掌握敏感族群學生</a:t>
          </a:r>
          <a:endParaRPr lang="zh-TW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 smtClean="0"/>
            <a:t>準備空汙旗</a:t>
          </a:r>
          <a:endParaRPr lang="zh-TW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 smtClean="0"/>
            <a:t>宣導海報製作</a:t>
          </a:r>
          <a:endParaRPr lang="zh-TW" altLang="en-US" sz="1600" kern="1200" dirty="0"/>
        </a:p>
      </dsp:txBody>
      <dsp:txXfrm>
        <a:off x="3558155" y="1240"/>
        <a:ext cx="2054840" cy="1271587"/>
      </dsp:txXfrm>
    </dsp:sp>
    <dsp:sp modelId="{3957C38E-7327-401A-BF7A-8D8A86059F89}">
      <dsp:nvSpPr>
        <dsp:cNvPr id="0" name=""/>
        <dsp:cNvSpPr/>
      </dsp:nvSpPr>
      <dsp:spPr>
        <a:xfrm>
          <a:off x="2376259" y="3070947"/>
          <a:ext cx="1271587" cy="1271587"/>
        </a:xfrm>
        <a:prstGeom prst="ellipse">
          <a:avLst/>
        </a:prstGeom>
        <a:gradFill flip="none" rotWithShape="0">
          <a:gsLst>
            <a:gs pos="0">
              <a:srgbClr val="002060"/>
            </a:gs>
            <a:gs pos="60000">
              <a:srgbClr val="0070C0"/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path path="circle">
            <a:fillToRect l="100000" b="100000"/>
          </a:path>
          <a:tileRect t="-100000" r="-10000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 smtClean="0"/>
            <a:t>課程</a:t>
          </a:r>
          <a:endParaRPr lang="zh-TW" altLang="en-US" sz="3300" kern="1200" dirty="0"/>
        </a:p>
      </dsp:txBody>
      <dsp:txXfrm>
        <a:off x="2562479" y="3257167"/>
        <a:ext cx="899147" cy="899147"/>
      </dsp:txXfrm>
    </dsp:sp>
    <dsp:sp modelId="{2C0766D3-4B43-4E4F-B118-36E0A83ED2D0}">
      <dsp:nvSpPr>
        <dsp:cNvPr id="0" name=""/>
        <dsp:cNvSpPr/>
      </dsp:nvSpPr>
      <dsp:spPr>
        <a:xfrm>
          <a:off x="3775006" y="3070947"/>
          <a:ext cx="1907381" cy="1271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 smtClean="0"/>
            <a:t>空氣品質課程教案設計與教學實施</a:t>
          </a:r>
          <a:endParaRPr lang="zh-TW" altLang="en-US" sz="1600" kern="1200" dirty="0"/>
        </a:p>
      </dsp:txBody>
      <dsp:txXfrm>
        <a:off x="3775006" y="3070947"/>
        <a:ext cx="1907381" cy="1271587"/>
      </dsp:txXfrm>
    </dsp:sp>
    <dsp:sp modelId="{8CFE2E27-7FB6-4F03-96CE-D772DE3BADE4}">
      <dsp:nvSpPr>
        <dsp:cNvPr id="0" name=""/>
        <dsp:cNvSpPr/>
      </dsp:nvSpPr>
      <dsp:spPr>
        <a:xfrm>
          <a:off x="2952329" y="1568331"/>
          <a:ext cx="1287698" cy="1271587"/>
        </a:xfrm>
        <a:prstGeom prst="ellipse">
          <a:avLst/>
        </a:prstGeom>
        <a:gradFill rotWithShape="0">
          <a:gsLst>
            <a:gs pos="0">
              <a:srgbClr val="FF8E1D"/>
            </a:gs>
            <a:gs pos="61000">
              <a:srgbClr val="FF9900"/>
            </a:gs>
            <a:gs pos="100000">
              <a:schemeClr val="bg1"/>
            </a:gs>
          </a:gsLst>
          <a:path path="circle">
            <a:fillToRect l="100000" b="100000"/>
          </a:path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300" kern="1200" dirty="0" smtClean="0"/>
            <a:t>宣導</a:t>
          </a:r>
          <a:endParaRPr lang="zh-TW" altLang="en-US" sz="3300" kern="1200" dirty="0"/>
        </a:p>
      </dsp:txBody>
      <dsp:txXfrm>
        <a:off x="3140908" y="1754551"/>
        <a:ext cx="910540" cy="899147"/>
      </dsp:txXfrm>
    </dsp:sp>
    <dsp:sp modelId="{602E0385-5C37-451E-8CB0-4AB851853FE5}">
      <dsp:nvSpPr>
        <dsp:cNvPr id="0" name=""/>
        <dsp:cNvSpPr/>
      </dsp:nvSpPr>
      <dsp:spPr>
        <a:xfrm>
          <a:off x="4347048" y="1568331"/>
          <a:ext cx="1931547" cy="12715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 smtClean="0"/>
            <a:t>空氣品質教育宣導</a:t>
          </a:r>
          <a:endParaRPr lang="zh-TW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 smtClean="0"/>
            <a:t>給家長的一封信</a:t>
          </a:r>
          <a:endParaRPr lang="zh-TW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 smtClean="0"/>
            <a:t>空氣品質示警</a:t>
          </a:r>
          <a:endParaRPr lang="zh-TW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 smtClean="0"/>
            <a:t>每日升空汙旗</a:t>
          </a:r>
          <a:endParaRPr lang="zh-TW" alt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600" kern="1200" dirty="0" smtClean="0"/>
            <a:t>教師在職進修</a:t>
          </a:r>
          <a:endParaRPr lang="zh-TW" altLang="en-US" sz="1600" kern="1200" dirty="0"/>
        </a:p>
      </dsp:txBody>
      <dsp:txXfrm>
        <a:off x="4347048" y="1568331"/>
        <a:ext cx="1931547" cy="1271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72" tIns="45336" rIns="90672" bIns="45336" numCol="1" anchor="t" anchorCtr="0" compatLnSpc="1">
            <a:prstTxWarp prst="textNoShape">
              <a:avLst/>
            </a:prstTxWarp>
          </a:bodyPr>
          <a:lstStyle>
            <a:lvl1pPr defTabSz="906463"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72" tIns="45336" rIns="90672" bIns="45336" numCol="1" anchor="t" anchorCtr="0" compatLnSpc="1">
            <a:prstTxWarp prst="textNoShape">
              <a:avLst/>
            </a:prstTxWarp>
          </a:bodyPr>
          <a:lstStyle>
            <a:lvl1pPr algn="r" defTabSz="906463"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72" tIns="45336" rIns="90672" bIns="45336" numCol="1" anchor="b" anchorCtr="0" compatLnSpc="1">
            <a:prstTxWarp prst="textNoShape">
              <a:avLst/>
            </a:prstTxWarp>
          </a:bodyPr>
          <a:lstStyle>
            <a:lvl1pPr defTabSz="906463"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4188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72" tIns="45336" rIns="90672" bIns="45336" numCol="1" anchor="b" anchorCtr="0" compatLnSpc="1">
            <a:prstTxWarp prst="textNoShape">
              <a:avLst/>
            </a:prstTxWarp>
          </a:bodyPr>
          <a:lstStyle>
            <a:lvl1pPr algn="r" defTabSz="906463">
              <a:defRPr sz="1200">
                <a:ea typeface="新細明體" charset="-120"/>
              </a:defRPr>
            </a:lvl1pPr>
          </a:lstStyle>
          <a:p>
            <a:pPr>
              <a:defRPr/>
            </a:pPr>
            <a:fld id="{7396104D-85C4-43D1-B1F0-B509DB0AD0D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6229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7888"/>
            <a:ext cx="5389563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4188"/>
            <a:ext cx="29194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4188"/>
            <a:ext cx="29194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charset="-120"/>
              </a:defRPr>
            </a:lvl1pPr>
          </a:lstStyle>
          <a:p>
            <a:pPr>
              <a:defRPr/>
            </a:pPr>
            <a:fld id="{3D6AC8CF-8BDF-46E9-9799-717249A8A07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6540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A444B5-42C0-46E0-9EC5-038D7CEE6ECE}" type="slidenum">
              <a:rPr lang="en-US" altLang="zh-TW" smtClean="0"/>
              <a:pPr/>
              <a:t>1</a:t>
            </a:fld>
            <a:endParaRPr lang="en-US" altLang="zh-TW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359A6-98E9-4F78-8416-0AC8087129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EDDE1-4B69-4BD0-819C-906D8805DDF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7A7EC-8C20-4F64-B71B-24B71FBACC7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F82C7-3354-49CC-AD55-23D4370E7A3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CD443-C22D-4925-810F-7CE0F05E691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15D8D-4829-4A78-8ACC-EB0E94048F8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620BF-B188-4840-B154-D3F0BB6423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B96B6-1B16-4C43-BDBE-9D4DDB5147B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40926-8D22-4159-B800-EA4FE742CD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3A7D5-ADC7-4E72-8A4C-0DE6C8033EE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D6C06-E65D-42B8-B435-E606F539908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charset="-120"/>
              </a:defRPr>
            </a:lvl1pPr>
          </a:lstStyle>
          <a:p>
            <a:pPr>
              <a:defRPr/>
            </a:pPr>
            <a:fld id="{2AA01670-069D-47CA-A719-CADE413D662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標楷體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&#25945;&#26696;2.pdf" TargetMode="External"/><Relationship Id="rId3" Type="http://schemas.openxmlformats.org/officeDocument/2006/relationships/image" Target="../media/image18.jpeg"/><Relationship Id="rId7" Type="http://schemas.openxmlformats.org/officeDocument/2006/relationships/hyperlink" Target="&#25945;&#26696;1.pdf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106&#24180;&#35373;&#35336;.pdf" TargetMode="External"/><Relationship Id="rId5" Type="http://schemas.openxmlformats.org/officeDocument/2006/relationships/image" Target="../media/image20.jpeg"/><Relationship Id="rId10" Type="http://schemas.openxmlformats.org/officeDocument/2006/relationships/hyperlink" Target="&#23416;&#32722;&#21934;.pdf" TargetMode="External"/><Relationship Id="rId4" Type="http://schemas.openxmlformats.org/officeDocument/2006/relationships/image" Target="../media/image19.jpeg"/><Relationship Id="rId9" Type="http://schemas.openxmlformats.org/officeDocument/2006/relationships/hyperlink" Target="&#25945;&#26696;3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&#36942;&#25935;&#23416;&#29983;4-1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&#22240;&#25033;&#19981;&#21516;&#31354;&#27683;&#21697;&#36074;&#20043;&#36939;&#21205;&#24314;&#35696;.pdf" TargetMode="External"/><Relationship Id="rId2" Type="http://schemas.openxmlformats.org/officeDocument/2006/relationships/hyperlink" Target="AQI&#25351;&#27161;&#20043;&#27963;&#21205;&#24314;&#35696;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20170914_124250.mp4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hyperlink" Target="012&#27599;&#26376;&#26071;&#24159;&#38991;&#33394;&#32000;&#37636;&#21934;.pdf" TargetMode="Externa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20170914_142830.mp4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&#32102;&#23478;&#38263;&#30340;&#19968;&#23553;&#20449;.pdf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ltn.com.tw/news/life/breakingnews/2265877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106&#31354;&#21697;&#24037;&#20316;&#20998;&#37197;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051720" y="3501008"/>
            <a:ext cx="5102560" cy="100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algn="ctr" eaLnBrk="1" hangingPunct="1"/>
            <a:r>
              <a:rPr lang="zh-TW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校園空氣品質</a:t>
            </a:r>
            <a:r>
              <a:rPr lang="zh-TW" alt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教育</a:t>
            </a:r>
            <a:endParaRPr lang="en-US" altLang="zh-TW" sz="40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 eaLnBrk="1" hangingPunct="1"/>
            <a:r>
              <a:rPr lang="zh-TW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實施現況</a:t>
            </a:r>
            <a:r>
              <a:rPr lang="zh-TW" alt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與實務分享</a:t>
            </a:r>
            <a:endParaRPr lang="zh-TW" alt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331640" y="2204864"/>
            <a:ext cx="6972208" cy="100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eaLnBrk="1" hangingPunct="1"/>
            <a:r>
              <a:rPr lang="zh-TW" altLang="en-US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嘉義縣朴子市雙溪國民小學</a:t>
            </a:r>
            <a:endParaRPr lang="zh-TW" alt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755576" y="476672"/>
            <a:ext cx="273630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融入課程教學</a:t>
            </a:r>
            <a:endParaRPr lang="zh-TW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2098438" cy="15696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65104"/>
            <a:ext cx="2092800" cy="15696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129" y="1700808"/>
            <a:ext cx="2105491" cy="15696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658" y="4365104"/>
            <a:ext cx="2093745" cy="1569600"/>
          </a:xfrm>
          <a:prstGeom prst="rect">
            <a:avLst/>
          </a:prstGeom>
        </p:spPr>
      </p:pic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882300"/>
              </p:ext>
            </p:extLst>
          </p:nvPr>
        </p:nvGraphicFramePr>
        <p:xfrm>
          <a:off x="3059832" y="1700808"/>
          <a:ext cx="2972463" cy="430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2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ysClr val="windowText" lastClr="000000"/>
                          </a:solidFill>
                        </a:rPr>
                        <a:t>空氣品質教育教學模組</a:t>
                      </a:r>
                      <a:endParaRPr lang="zh-TW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本校自編教材，完成「</a:t>
                      </a:r>
                      <a:r>
                        <a:rPr lang="zh-TW" altLang="en-US" dirty="0" smtClean="0">
                          <a:hlinkClick r:id="rId6" action="ppaction://hlinkfile"/>
                        </a:rPr>
                        <a:t>進擊吧</a:t>
                      </a:r>
                      <a:r>
                        <a:rPr lang="en-US" altLang="zh-TW" dirty="0" smtClean="0">
                          <a:hlinkClick r:id="rId6" action="ppaction://hlinkfile"/>
                        </a:rPr>
                        <a:t>-</a:t>
                      </a:r>
                      <a:r>
                        <a:rPr lang="zh-TW" altLang="en-US" dirty="0" smtClean="0">
                          <a:hlinkClick r:id="rId6" action="ppaction://hlinkfile"/>
                        </a:rPr>
                        <a:t>我們的空汙防衛戰</a:t>
                      </a:r>
                      <a:r>
                        <a:rPr lang="zh-TW" altLang="en-US" dirty="0" smtClean="0"/>
                        <a:t>」，總共設計三個單元，內容包括：</a:t>
                      </a:r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單元一：</a:t>
                      </a:r>
                      <a:r>
                        <a:rPr lang="zh-TW" altLang="en-US" dirty="0" smtClean="0">
                          <a:hlinkClick r:id="rId7" action="ppaction://hlinkfile"/>
                        </a:rPr>
                        <a:t>「空屑」來風！</a:t>
                      </a:r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單元二：</a:t>
                      </a:r>
                      <a:r>
                        <a:rPr lang="zh-TW" altLang="en-US" dirty="0" smtClean="0">
                          <a:hlinkClick r:id="rId8" action="ppaction://hlinkfile"/>
                        </a:rPr>
                        <a:t>「霾哥」來了！</a:t>
                      </a:r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單元三：</a:t>
                      </a:r>
                      <a:r>
                        <a:rPr lang="zh-TW" altLang="en-US" dirty="0" smtClean="0">
                          <a:hlinkClick r:id="rId9" action="ppaction://hlinkfile"/>
                        </a:rPr>
                        <a:t>改善空汙揪團去。</a:t>
                      </a:r>
                      <a:endParaRPr lang="en-US" altLang="zh-TW" dirty="0" smtClean="0"/>
                    </a:p>
                    <a:p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老師們可於這三個</a:t>
                      </a:r>
                      <a:r>
                        <a:rPr lang="zh-TW" altLang="en-US" dirty="0" smtClean="0">
                          <a:hlinkClick r:id="rId10" action="ppaction://hlinkfile"/>
                        </a:rPr>
                        <a:t>教學單元</a:t>
                      </a:r>
                      <a:r>
                        <a:rPr lang="zh-TW" altLang="en-US" dirty="0" smtClean="0"/>
                        <a:t>做選擇，進行認識空氣汙染、</a:t>
                      </a:r>
                      <a:r>
                        <a:rPr lang="en-US" altLang="zh-TW" dirty="0" smtClean="0"/>
                        <a:t>pm2.5</a:t>
                      </a:r>
                      <a:r>
                        <a:rPr lang="zh-TW" altLang="en-US" dirty="0" smtClean="0"/>
                        <a:t>認識以及防護要訣等教學，進而達到以行動來提升空氣品質。</a:t>
                      </a:r>
                      <a:endParaRPr lang="en-US" altLang="zh-TW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16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95536" y="332656"/>
            <a:ext cx="3614319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掌握敏感性族群學生名單及施予健康指導</a:t>
            </a:r>
            <a:endParaRPr lang="zh-TW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641" y="1917978"/>
            <a:ext cx="2686118" cy="4089973"/>
          </a:xfrm>
          <a:prstGeom prst="rect">
            <a:avLst/>
          </a:prstGeom>
          <a:ln>
            <a:solidFill>
              <a:srgbClr val="00CC66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506" y="1703367"/>
            <a:ext cx="2232248" cy="1751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文字方塊 6"/>
          <p:cNvSpPr txBox="1"/>
          <p:nvPr/>
        </p:nvSpPr>
        <p:spPr>
          <a:xfrm>
            <a:off x="395536" y="1917978"/>
            <a:ext cx="3096345" cy="4154984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n"/>
            </a:pPr>
            <a:r>
              <a:rPr lang="zh-TW" altLang="en-US" sz="2400" b="1" dirty="0" smtClean="0">
                <a:latin typeface="+mj-ea"/>
                <a:ea typeface="+mj-ea"/>
              </a:rPr>
              <a:t>一年級新生入學時，本校校護會發下「</a:t>
            </a:r>
            <a:r>
              <a:rPr lang="zh-TW" altLang="en-US" sz="2400" b="1" dirty="0" smtClean="0">
                <a:solidFill>
                  <a:srgbClr val="C00000"/>
                </a:solidFill>
                <a:latin typeface="+mj-ea"/>
                <a:ea typeface="+mj-ea"/>
              </a:rPr>
              <a:t>學童身體健康狀況調查表</a:t>
            </a:r>
            <a:r>
              <a:rPr lang="zh-TW" altLang="en-US" sz="2400" b="1" dirty="0" smtClean="0">
                <a:latin typeface="+mj-ea"/>
                <a:ea typeface="+mj-ea"/>
              </a:rPr>
              <a:t>」讓家長填寫，並將敏感性族群學生名單整理成冊。</a:t>
            </a:r>
            <a:endParaRPr lang="en-US" altLang="zh-TW" sz="2400" b="1" dirty="0" smtClean="0">
              <a:latin typeface="+mj-ea"/>
              <a:ea typeface="+mj-ea"/>
            </a:endParaRPr>
          </a:p>
          <a:p>
            <a:pPr>
              <a:buClr>
                <a:srgbClr val="C00000"/>
              </a:buClr>
            </a:pPr>
            <a:endParaRPr lang="en-US" altLang="zh-TW" sz="2400" b="1" dirty="0" smtClean="0">
              <a:latin typeface="+mj-ea"/>
              <a:ea typeface="+mj-ea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n"/>
            </a:pPr>
            <a:r>
              <a:rPr lang="zh-TW" altLang="en-US" sz="2400" b="1" dirty="0" smtClean="0">
                <a:latin typeface="+mj-ea"/>
                <a:ea typeface="+mj-ea"/>
              </a:rPr>
              <a:t>校護</a:t>
            </a:r>
            <a:r>
              <a:rPr lang="zh-TW" altLang="en-US" sz="2400" b="1" dirty="0">
                <a:latin typeface="+mj-ea"/>
                <a:ea typeface="+mj-ea"/>
              </a:rPr>
              <a:t>在朝會時</a:t>
            </a:r>
            <a:r>
              <a:rPr lang="zh-TW" altLang="en-US" sz="2400" b="1" dirty="0" smtClean="0">
                <a:latin typeface="+mj-ea"/>
                <a:ea typeface="+mj-ea"/>
              </a:rPr>
              <a:t>教導學生</a:t>
            </a:r>
            <a:r>
              <a:rPr lang="zh-TW" altLang="en-US" sz="2400" b="1" dirty="0">
                <a:latin typeface="+mj-ea"/>
                <a:ea typeface="+mj-ea"/>
              </a:rPr>
              <a:t>健康管理</a:t>
            </a:r>
            <a:r>
              <a:rPr lang="zh-TW" altLang="en-US" sz="2400" b="1" dirty="0" smtClean="0">
                <a:latin typeface="+mj-ea"/>
                <a:ea typeface="+mj-ea"/>
              </a:rPr>
              <a:t>以及如何</a:t>
            </a:r>
            <a:r>
              <a:rPr lang="zh-TW" altLang="en-US" sz="2400" b="1" dirty="0">
                <a:latin typeface="+mj-ea"/>
                <a:ea typeface="+mj-ea"/>
              </a:rPr>
              <a:t>正確使用</a:t>
            </a:r>
            <a:r>
              <a:rPr lang="zh-TW" altLang="en-US" sz="2400" b="1" dirty="0" smtClean="0">
                <a:latin typeface="+mj-ea"/>
                <a:ea typeface="+mj-ea"/>
              </a:rPr>
              <a:t>口罩。</a:t>
            </a:r>
            <a:endParaRPr lang="zh-TW" altLang="en-US" sz="2400" b="1" dirty="0">
              <a:latin typeface="+mj-ea"/>
              <a:ea typeface="+mj-ea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506" y="4473267"/>
            <a:ext cx="2232248" cy="1751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335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83568" y="495664"/>
            <a:ext cx="30928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空氣品質警示方式</a:t>
            </a:r>
            <a:endParaRPr lang="zh-TW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79830"/>
            <a:ext cx="3652715" cy="378904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9830"/>
            <a:ext cx="4544052" cy="378904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1551438" y="5661248"/>
            <a:ext cx="2376264" cy="461665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空氣品質監測</a:t>
            </a:r>
            <a:r>
              <a:rPr lang="zh-TW" alt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網</a:t>
            </a:r>
            <a:endParaRPr lang="zh-TW" alt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177409" y="5661247"/>
            <a:ext cx="1450007" cy="461665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空氣盒子</a:t>
            </a:r>
            <a:endParaRPr lang="zh-TW" alt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4620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83568" y="495664"/>
            <a:ext cx="309280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空氣品質警示方式</a:t>
            </a:r>
            <a:endParaRPr lang="zh-TW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04" y="4287258"/>
            <a:ext cx="2376264" cy="1707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87442"/>
            <a:ext cx="2376000" cy="170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101197"/>
            <a:ext cx="2376000" cy="170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文字方塊 7"/>
          <p:cNvSpPr txBox="1"/>
          <p:nvPr/>
        </p:nvSpPr>
        <p:spPr>
          <a:xfrm>
            <a:off x="971600" y="1616696"/>
            <a:ext cx="691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我們的做法有：</a:t>
            </a:r>
            <a:r>
              <a:rPr lang="zh-TW" altLang="en-US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空汙旗、電子跑馬燈、校園廣播、空氣品質紀錄單。</a:t>
            </a:r>
            <a:endParaRPr lang="zh-TW" altLang="en-US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圖片 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461" y="2055068"/>
            <a:ext cx="2376000" cy="170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圖片 9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74" y="4269040"/>
            <a:ext cx="2376000" cy="170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向右箭號 10"/>
          <p:cNvSpPr/>
          <p:nvPr/>
        </p:nvSpPr>
        <p:spPr>
          <a:xfrm>
            <a:off x="2843808" y="2713375"/>
            <a:ext cx="432048" cy="360040"/>
          </a:xfrm>
          <a:prstGeom prst="rightArrow">
            <a:avLst/>
          </a:prstGeom>
          <a:solidFill>
            <a:srgbClr val="CCFF99"/>
          </a:solidFill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1263434" y="379384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查詢</a:t>
            </a:r>
            <a:endParaRPr lang="zh-TW" altLang="en-US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4373846" y="3793842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紀錄</a:t>
            </a:r>
            <a:endParaRPr lang="zh-TW" altLang="en-US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452320" y="3761599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廣播</a:t>
            </a:r>
            <a:endParaRPr lang="zh-TW" altLang="en-US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5940152" y="5989030"/>
            <a:ext cx="1188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插旗警示</a:t>
            </a:r>
            <a:endParaRPr lang="zh-TW" altLang="en-US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161765" y="600486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跑馬燈警示</a:t>
            </a:r>
            <a:endParaRPr lang="zh-TW" altLang="en-US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0" name="向右箭號 19"/>
          <p:cNvSpPr/>
          <p:nvPr/>
        </p:nvSpPr>
        <p:spPr>
          <a:xfrm>
            <a:off x="5869672" y="2713375"/>
            <a:ext cx="432048" cy="360040"/>
          </a:xfrm>
          <a:prstGeom prst="rightArrow">
            <a:avLst/>
          </a:prstGeom>
          <a:solidFill>
            <a:srgbClr val="CCFF99"/>
          </a:solidFill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右箭號 20"/>
          <p:cNvSpPr/>
          <p:nvPr/>
        </p:nvSpPr>
        <p:spPr>
          <a:xfrm rot="5400000">
            <a:off x="6085696" y="3851192"/>
            <a:ext cx="432048" cy="360040"/>
          </a:xfrm>
          <a:prstGeom prst="rightArrow">
            <a:avLst/>
          </a:prstGeom>
          <a:solidFill>
            <a:srgbClr val="CCFF99"/>
          </a:solidFill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右箭號 21"/>
          <p:cNvSpPr/>
          <p:nvPr/>
        </p:nvSpPr>
        <p:spPr>
          <a:xfrm rot="10800000">
            <a:off x="4354576" y="4961065"/>
            <a:ext cx="432048" cy="360040"/>
          </a:xfrm>
          <a:prstGeom prst="rightArrow">
            <a:avLst/>
          </a:prstGeom>
          <a:solidFill>
            <a:srgbClr val="CCFF99"/>
          </a:solidFill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657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3528" y="548680"/>
            <a:ext cx="388843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空氣品質警示廣播用語</a:t>
            </a:r>
            <a:endParaRPr lang="zh-TW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168054" y="1700808"/>
            <a:ext cx="6807891" cy="4524315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n"/>
            </a:pPr>
            <a:r>
              <a:rPr lang="zh-TW" altLang="en-US" b="1" dirty="0" smtClean="0">
                <a:latin typeface="+mj-ea"/>
                <a:ea typeface="+mj-ea"/>
              </a:rPr>
              <a:t>綠旗、黃旗：今天上午</a:t>
            </a:r>
            <a:r>
              <a:rPr lang="en-US" altLang="zh-TW" b="1" dirty="0" smtClean="0">
                <a:latin typeface="+mj-ea"/>
                <a:ea typeface="+mj-ea"/>
              </a:rPr>
              <a:t>(</a:t>
            </a:r>
            <a:r>
              <a:rPr lang="zh-TW" altLang="en-US" b="1" dirty="0" smtClean="0">
                <a:latin typeface="+mj-ea"/>
                <a:ea typeface="+mj-ea"/>
              </a:rPr>
              <a:t>下午</a:t>
            </a:r>
            <a:r>
              <a:rPr lang="en-US" altLang="zh-TW" b="1" dirty="0" smtClean="0">
                <a:latin typeface="+mj-ea"/>
                <a:ea typeface="+mj-ea"/>
              </a:rPr>
              <a:t>)</a:t>
            </a:r>
            <a:r>
              <a:rPr lang="zh-TW" altLang="en-US" b="1" dirty="0" smtClean="0">
                <a:latin typeface="+mj-ea"/>
                <a:ea typeface="+mj-ea"/>
              </a:rPr>
              <a:t>的空氣品質是綠旗</a:t>
            </a:r>
            <a:r>
              <a:rPr lang="en-US" altLang="zh-TW" b="1" dirty="0" smtClean="0">
                <a:latin typeface="+mj-ea"/>
                <a:ea typeface="+mj-ea"/>
              </a:rPr>
              <a:t>(</a:t>
            </a:r>
            <a:r>
              <a:rPr lang="zh-TW" altLang="en-US" b="1" dirty="0" smtClean="0">
                <a:latin typeface="+mj-ea"/>
                <a:ea typeface="+mj-ea"/>
              </a:rPr>
              <a:t>黃旗</a:t>
            </a:r>
            <a:r>
              <a:rPr lang="en-US" altLang="zh-TW" b="1" dirty="0" smtClean="0">
                <a:latin typeface="+mj-ea"/>
                <a:ea typeface="+mj-ea"/>
              </a:rPr>
              <a:t>)</a:t>
            </a:r>
            <a:r>
              <a:rPr lang="zh-TW" altLang="en-US" b="1" dirty="0" smtClean="0">
                <a:latin typeface="+mj-ea"/>
                <a:ea typeface="+mj-ea"/>
              </a:rPr>
              <a:t>，</a:t>
            </a:r>
            <a:r>
              <a:rPr lang="zh-TW" altLang="en-US" b="1" dirty="0" smtClean="0">
                <a:solidFill>
                  <a:srgbClr val="C00000"/>
                </a:solidFill>
                <a:latin typeface="+mj-ea"/>
                <a:ea typeface="+mj-ea"/>
              </a:rPr>
              <a:t>正常</a:t>
            </a:r>
            <a:r>
              <a:rPr lang="en-US" altLang="zh-TW" b="1" dirty="0" smtClean="0">
                <a:solidFill>
                  <a:srgbClr val="C00000"/>
                </a:solidFill>
                <a:latin typeface="+mj-ea"/>
                <a:ea typeface="+mj-ea"/>
              </a:rPr>
              <a:t/>
            </a:r>
            <a:br>
              <a:rPr lang="en-US" altLang="zh-TW" b="1" dirty="0" smtClean="0">
                <a:solidFill>
                  <a:srgbClr val="C00000"/>
                </a:solidFill>
                <a:latin typeface="+mj-ea"/>
                <a:ea typeface="+mj-ea"/>
              </a:rPr>
            </a:br>
            <a:r>
              <a:rPr lang="zh-TW" altLang="en-US" b="1" dirty="0" smtClean="0">
                <a:solidFill>
                  <a:srgbClr val="C00000"/>
                </a:solidFill>
                <a:latin typeface="+mj-ea"/>
                <a:ea typeface="+mj-ea"/>
              </a:rPr>
              <a:t>      戶外活動</a:t>
            </a:r>
            <a:r>
              <a:rPr lang="zh-TW" altLang="en-US" b="1" dirty="0" smtClean="0">
                <a:latin typeface="+mj-ea"/>
                <a:ea typeface="+mj-ea"/>
              </a:rPr>
              <a:t>，報告完畢。</a:t>
            </a:r>
            <a:endParaRPr lang="en-US" altLang="zh-TW" b="1" dirty="0" smtClean="0">
              <a:latin typeface="+mj-ea"/>
              <a:ea typeface="+mj-ea"/>
            </a:endParaRPr>
          </a:p>
          <a:p>
            <a:pPr>
              <a:buClr>
                <a:srgbClr val="C00000"/>
              </a:buClr>
            </a:pPr>
            <a:endParaRPr lang="en-US" altLang="zh-TW" b="1" dirty="0" smtClean="0">
              <a:latin typeface="+mj-ea"/>
              <a:ea typeface="+mj-ea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n"/>
            </a:pPr>
            <a:r>
              <a:rPr lang="zh-TW" altLang="en-US" b="1" dirty="0" smtClean="0">
                <a:latin typeface="+mj-ea"/>
                <a:ea typeface="+mj-ea"/>
              </a:rPr>
              <a:t>橘旗：</a:t>
            </a:r>
            <a:r>
              <a:rPr lang="zh-TW" altLang="en-US" b="1" dirty="0">
                <a:latin typeface="+mj-ea"/>
              </a:rPr>
              <a:t>今天上午</a:t>
            </a:r>
            <a:r>
              <a:rPr lang="en-US" altLang="zh-TW" b="1" dirty="0">
                <a:latin typeface="+mj-ea"/>
              </a:rPr>
              <a:t>(</a:t>
            </a:r>
            <a:r>
              <a:rPr lang="zh-TW" altLang="en-US" b="1" dirty="0">
                <a:latin typeface="+mj-ea"/>
              </a:rPr>
              <a:t>下午</a:t>
            </a:r>
            <a:r>
              <a:rPr lang="en-US" altLang="zh-TW" b="1" dirty="0">
                <a:latin typeface="+mj-ea"/>
              </a:rPr>
              <a:t>)</a:t>
            </a:r>
            <a:r>
              <a:rPr lang="zh-TW" altLang="en-US" b="1" dirty="0">
                <a:latin typeface="+mj-ea"/>
              </a:rPr>
              <a:t>的空氣品質</a:t>
            </a:r>
            <a:r>
              <a:rPr lang="zh-TW" altLang="en-US" b="1" dirty="0" smtClean="0">
                <a:latin typeface="+mj-ea"/>
              </a:rPr>
              <a:t>是橘旗，有呼吸道及心血管</a:t>
            </a:r>
            <a:r>
              <a:rPr lang="en-US" altLang="zh-TW" b="1" dirty="0" smtClean="0">
                <a:latin typeface="+mj-ea"/>
              </a:rPr>
              <a:t/>
            </a:r>
            <a:br>
              <a:rPr lang="en-US" altLang="zh-TW" b="1" dirty="0" smtClean="0">
                <a:latin typeface="+mj-ea"/>
              </a:rPr>
            </a:br>
            <a:r>
              <a:rPr lang="zh-TW" altLang="en-US" b="1" dirty="0" smtClean="0">
                <a:latin typeface="+mj-ea"/>
              </a:rPr>
              <a:t>      疾病的師生，</a:t>
            </a:r>
            <a:r>
              <a:rPr lang="zh-TW" altLang="en-US" b="1" dirty="0" smtClean="0">
                <a:solidFill>
                  <a:srgbClr val="C00000"/>
                </a:solidFill>
                <a:latin typeface="+mj-ea"/>
              </a:rPr>
              <a:t>建議減少耗體力的戶外活動</a:t>
            </a:r>
            <a:r>
              <a:rPr lang="zh-TW" altLang="en-US" b="1" dirty="0" smtClean="0">
                <a:latin typeface="+mj-ea"/>
              </a:rPr>
              <a:t>，若要外出</a:t>
            </a:r>
            <a:r>
              <a:rPr lang="zh-TW" altLang="en-US" b="1" dirty="0" smtClean="0">
                <a:solidFill>
                  <a:srgbClr val="C00000"/>
                </a:solidFill>
                <a:latin typeface="+mj-ea"/>
              </a:rPr>
              <a:t>建</a:t>
            </a:r>
            <a:r>
              <a:rPr lang="en-US" altLang="zh-TW" b="1" dirty="0" smtClean="0">
                <a:solidFill>
                  <a:srgbClr val="C00000"/>
                </a:solidFill>
                <a:latin typeface="+mj-ea"/>
              </a:rPr>
              <a:t/>
            </a:r>
            <a:br>
              <a:rPr lang="en-US" altLang="zh-TW" b="1" dirty="0" smtClean="0">
                <a:solidFill>
                  <a:srgbClr val="C00000"/>
                </a:solidFill>
                <a:latin typeface="+mj-ea"/>
              </a:rPr>
            </a:br>
            <a:r>
              <a:rPr lang="zh-TW" altLang="en-US" b="1" dirty="0" smtClean="0">
                <a:solidFill>
                  <a:srgbClr val="C00000"/>
                </a:solidFill>
                <a:latin typeface="+mj-ea"/>
              </a:rPr>
              <a:t>      議配戴口罩</a:t>
            </a:r>
            <a:r>
              <a:rPr lang="zh-TW" altLang="en-US" b="1" dirty="0" smtClean="0">
                <a:latin typeface="+mj-ea"/>
              </a:rPr>
              <a:t>。</a:t>
            </a:r>
            <a:endParaRPr lang="en-US" altLang="zh-TW" b="1" dirty="0" smtClean="0">
              <a:latin typeface="+mj-ea"/>
            </a:endParaRPr>
          </a:p>
          <a:p>
            <a:pPr>
              <a:buClr>
                <a:srgbClr val="C00000"/>
              </a:buClr>
            </a:pPr>
            <a:endParaRPr lang="en-US" altLang="zh-TW" b="1" dirty="0">
              <a:latin typeface="+mj-ea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n"/>
            </a:pPr>
            <a:r>
              <a:rPr lang="zh-TW" altLang="en-US" b="1" dirty="0">
                <a:latin typeface="+mj-ea"/>
                <a:ea typeface="+mj-ea"/>
              </a:rPr>
              <a:t>紅</a:t>
            </a:r>
            <a:r>
              <a:rPr lang="zh-TW" altLang="en-US" b="1" dirty="0" smtClean="0">
                <a:latin typeface="+mj-ea"/>
                <a:ea typeface="+mj-ea"/>
              </a:rPr>
              <a:t>旗：</a:t>
            </a:r>
            <a:r>
              <a:rPr lang="zh-TW" altLang="en-US" b="1" dirty="0">
                <a:latin typeface="+mj-ea"/>
              </a:rPr>
              <a:t>今天上午</a:t>
            </a:r>
            <a:r>
              <a:rPr lang="en-US" altLang="zh-TW" b="1" dirty="0">
                <a:latin typeface="+mj-ea"/>
              </a:rPr>
              <a:t>(</a:t>
            </a:r>
            <a:r>
              <a:rPr lang="zh-TW" altLang="en-US" b="1" dirty="0">
                <a:latin typeface="+mj-ea"/>
              </a:rPr>
              <a:t>下午</a:t>
            </a:r>
            <a:r>
              <a:rPr lang="en-US" altLang="zh-TW" b="1" dirty="0">
                <a:latin typeface="+mj-ea"/>
              </a:rPr>
              <a:t>)</a:t>
            </a:r>
            <a:r>
              <a:rPr lang="zh-TW" altLang="en-US" b="1" dirty="0">
                <a:latin typeface="+mj-ea"/>
              </a:rPr>
              <a:t>的空氣品質</a:t>
            </a:r>
            <a:r>
              <a:rPr lang="zh-TW" altLang="en-US" b="1" dirty="0" smtClean="0">
                <a:latin typeface="+mj-ea"/>
              </a:rPr>
              <a:t>是紅旗</a:t>
            </a:r>
            <a:r>
              <a:rPr lang="zh-TW" altLang="en-US" b="1" dirty="0">
                <a:latin typeface="+mj-ea"/>
              </a:rPr>
              <a:t>，有</a:t>
            </a:r>
            <a:r>
              <a:rPr lang="zh-TW" altLang="en-US" b="1" dirty="0" smtClean="0">
                <a:latin typeface="+mj-ea"/>
              </a:rPr>
              <a:t>呼吸道及</a:t>
            </a:r>
            <a:r>
              <a:rPr lang="zh-TW" altLang="en-US" b="1" dirty="0">
                <a:latin typeface="+mj-ea"/>
              </a:rPr>
              <a:t>心</a:t>
            </a:r>
            <a:r>
              <a:rPr lang="zh-TW" altLang="en-US" b="1" dirty="0" smtClean="0">
                <a:latin typeface="+mj-ea"/>
              </a:rPr>
              <a:t>血管</a:t>
            </a:r>
            <a:r>
              <a:rPr lang="en-US" altLang="zh-TW" b="1" dirty="0" smtClean="0">
                <a:latin typeface="+mj-ea"/>
              </a:rPr>
              <a:t/>
            </a:r>
            <a:br>
              <a:rPr lang="en-US" altLang="zh-TW" b="1" dirty="0" smtClean="0">
                <a:latin typeface="+mj-ea"/>
              </a:rPr>
            </a:br>
            <a:r>
              <a:rPr lang="zh-TW" altLang="en-US" b="1" dirty="0" smtClean="0">
                <a:latin typeface="+mj-ea"/>
              </a:rPr>
              <a:t>      疾病</a:t>
            </a:r>
            <a:r>
              <a:rPr lang="zh-TW" altLang="en-US" b="1" dirty="0">
                <a:latin typeface="+mj-ea"/>
              </a:rPr>
              <a:t>的師生，</a:t>
            </a:r>
            <a:r>
              <a:rPr lang="zh-TW" altLang="en-US" b="1" dirty="0" smtClean="0">
                <a:solidFill>
                  <a:srgbClr val="C00000"/>
                </a:solidFill>
                <a:latin typeface="+mj-ea"/>
              </a:rPr>
              <a:t>建議留在室內</a:t>
            </a:r>
            <a:r>
              <a:rPr lang="zh-TW" altLang="en-US" b="1" dirty="0" smtClean="0">
                <a:latin typeface="+mj-ea"/>
              </a:rPr>
              <a:t>並減少體力消耗的活動，</a:t>
            </a:r>
            <a:r>
              <a:rPr lang="zh-TW" altLang="en-US" b="1" dirty="0" smtClean="0">
                <a:solidFill>
                  <a:srgbClr val="C00000"/>
                </a:solidFill>
                <a:latin typeface="+mj-ea"/>
              </a:rPr>
              <a:t>外</a:t>
            </a:r>
            <a:r>
              <a:rPr lang="en-US" altLang="zh-TW" b="1" dirty="0" smtClean="0">
                <a:solidFill>
                  <a:srgbClr val="C00000"/>
                </a:solidFill>
                <a:latin typeface="+mj-ea"/>
              </a:rPr>
              <a:t/>
            </a:r>
            <a:br>
              <a:rPr lang="en-US" altLang="zh-TW" b="1" dirty="0" smtClean="0">
                <a:solidFill>
                  <a:srgbClr val="C00000"/>
                </a:solidFill>
                <a:latin typeface="+mj-ea"/>
              </a:rPr>
            </a:br>
            <a:r>
              <a:rPr lang="zh-TW" altLang="en-US" b="1" dirty="0" smtClean="0">
                <a:solidFill>
                  <a:srgbClr val="C00000"/>
                </a:solidFill>
                <a:latin typeface="+mj-ea"/>
              </a:rPr>
              <a:t>      出</a:t>
            </a:r>
            <a:r>
              <a:rPr lang="zh-TW" altLang="en-US" b="1" dirty="0">
                <a:solidFill>
                  <a:srgbClr val="C00000"/>
                </a:solidFill>
                <a:latin typeface="+mj-ea"/>
              </a:rPr>
              <a:t>請戴口罩</a:t>
            </a:r>
            <a:r>
              <a:rPr lang="zh-TW" altLang="en-US" b="1" dirty="0" smtClean="0">
                <a:latin typeface="+mj-ea"/>
              </a:rPr>
              <a:t>。</a:t>
            </a:r>
            <a:endParaRPr lang="en-US" altLang="zh-TW" b="1" dirty="0" smtClean="0">
              <a:latin typeface="+mj-ea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n"/>
            </a:pPr>
            <a:endParaRPr lang="en-US" altLang="zh-TW" b="1" dirty="0">
              <a:latin typeface="+mj-ea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n"/>
            </a:pPr>
            <a:r>
              <a:rPr lang="zh-TW" altLang="en-US" b="1" dirty="0" smtClean="0">
                <a:latin typeface="+mj-ea"/>
              </a:rPr>
              <a:t>紫旗：今天</a:t>
            </a:r>
            <a:r>
              <a:rPr lang="zh-TW" altLang="en-US" b="1" dirty="0">
                <a:latin typeface="+mj-ea"/>
              </a:rPr>
              <a:t>上午</a:t>
            </a:r>
            <a:r>
              <a:rPr lang="en-US" altLang="zh-TW" b="1" dirty="0">
                <a:latin typeface="+mj-ea"/>
              </a:rPr>
              <a:t>(</a:t>
            </a:r>
            <a:r>
              <a:rPr lang="zh-TW" altLang="en-US" b="1" dirty="0">
                <a:latin typeface="+mj-ea"/>
              </a:rPr>
              <a:t>下午</a:t>
            </a:r>
            <a:r>
              <a:rPr lang="en-US" altLang="zh-TW" b="1" dirty="0">
                <a:latin typeface="+mj-ea"/>
              </a:rPr>
              <a:t>)</a:t>
            </a:r>
            <a:r>
              <a:rPr lang="zh-TW" altLang="en-US" b="1" dirty="0">
                <a:latin typeface="+mj-ea"/>
              </a:rPr>
              <a:t>的空氣品質</a:t>
            </a:r>
            <a:r>
              <a:rPr lang="zh-TW" altLang="en-US" b="1" dirty="0" smtClean="0">
                <a:latin typeface="+mj-ea"/>
              </a:rPr>
              <a:t>是紫旗</a:t>
            </a:r>
            <a:r>
              <a:rPr lang="zh-TW" altLang="en-US" b="1" dirty="0">
                <a:latin typeface="+mj-ea"/>
              </a:rPr>
              <a:t>，有</a:t>
            </a:r>
            <a:r>
              <a:rPr lang="zh-TW" altLang="en-US" b="1" dirty="0" smtClean="0">
                <a:latin typeface="+mj-ea"/>
              </a:rPr>
              <a:t>呼吸道及</a:t>
            </a:r>
            <a:r>
              <a:rPr lang="zh-TW" altLang="en-US" b="1" dirty="0">
                <a:latin typeface="+mj-ea"/>
              </a:rPr>
              <a:t>心</a:t>
            </a:r>
            <a:r>
              <a:rPr lang="zh-TW" altLang="en-US" b="1" dirty="0" smtClean="0">
                <a:latin typeface="+mj-ea"/>
              </a:rPr>
              <a:t>血管</a:t>
            </a:r>
            <a:r>
              <a:rPr lang="en-US" altLang="zh-TW" b="1" dirty="0" smtClean="0">
                <a:latin typeface="+mj-ea"/>
              </a:rPr>
              <a:t/>
            </a:r>
            <a:br>
              <a:rPr lang="en-US" altLang="zh-TW" b="1" dirty="0" smtClean="0">
                <a:latin typeface="+mj-ea"/>
              </a:rPr>
            </a:br>
            <a:r>
              <a:rPr lang="zh-TW" altLang="en-US" b="1" dirty="0" smtClean="0">
                <a:latin typeface="+mj-ea"/>
              </a:rPr>
              <a:t>      疾病</a:t>
            </a:r>
            <a:r>
              <a:rPr lang="zh-TW" altLang="en-US" b="1" dirty="0">
                <a:latin typeface="+mj-ea"/>
              </a:rPr>
              <a:t>的師生</a:t>
            </a:r>
            <a:r>
              <a:rPr lang="zh-TW" altLang="en-US" b="1" dirty="0" smtClean="0">
                <a:latin typeface="+mj-ea"/>
              </a:rPr>
              <a:t>，</a:t>
            </a:r>
            <a:r>
              <a:rPr lang="zh-TW" altLang="en-US" b="1" dirty="0" smtClean="0">
                <a:solidFill>
                  <a:srgbClr val="C00000"/>
                </a:solidFill>
                <a:latin typeface="+mj-ea"/>
              </a:rPr>
              <a:t>請留</a:t>
            </a:r>
            <a:r>
              <a:rPr lang="zh-TW" altLang="en-US" b="1" dirty="0">
                <a:solidFill>
                  <a:srgbClr val="C00000"/>
                </a:solidFill>
                <a:latin typeface="+mj-ea"/>
              </a:rPr>
              <a:t>在室內</a:t>
            </a:r>
            <a:r>
              <a:rPr lang="zh-TW" altLang="en-US" b="1" dirty="0" smtClean="0">
                <a:solidFill>
                  <a:srgbClr val="C00000"/>
                </a:solidFill>
                <a:latin typeface="+mj-ea"/>
              </a:rPr>
              <a:t>並停止戶外活動</a:t>
            </a:r>
            <a:r>
              <a:rPr lang="zh-TW" altLang="en-US" b="1" dirty="0">
                <a:latin typeface="+mj-ea"/>
              </a:rPr>
              <a:t>，</a:t>
            </a:r>
            <a:r>
              <a:rPr lang="zh-TW" altLang="en-US" b="1" dirty="0" smtClean="0">
                <a:latin typeface="+mj-ea"/>
              </a:rPr>
              <a:t>外出</a:t>
            </a:r>
            <a:r>
              <a:rPr lang="zh-TW" altLang="en-US" b="1" dirty="0" smtClean="0">
                <a:solidFill>
                  <a:srgbClr val="C00000"/>
                </a:solidFill>
                <a:latin typeface="+mj-ea"/>
              </a:rPr>
              <a:t>務必戴</a:t>
            </a:r>
            <a:r>
              <a:rPr lang="en-US" altLang="zh-TW" b="1" dirty="0" smtClean="0">
                <a:solidFill>
                  <a:srgbClr val="C00000"/>
                </a:solidFill>
                <a:latin typeface="+mj-ea"/>
              </a:rPr>
              <a:t/>
            </a:r>
            <a:br>
              <a:rPr lang="en-US" altLang="zh-TW" b="1" dirty="0" smtClean="0">
                <a:solidFill>
                  <a:srgbClr val="C00000"/>
                </a:solidFill>
                <a:latin typeface="+mj-ea"/>
              </a:rPr>
            </a:br>
            <a:r>
              <a:rPr lang="zh-TW" altLang="en-US" b="1" dirty="0" smtClean="0">
                <a:solidFill>
                  <a:srgbClr val="C00000"/>
                </a:solidFill>
                <a:latin typeface="+mj-ea"/>
              </a:rPr>
              <a:t>      口罩。</a:t>
            </a:r>
            <a:endParaRPr lang="en-US" altLang="zh-TW" b="1" dirty="0" smtClean="0">
              <a:solidFill>
                <a:srgbClr val="C00000"/>
              </a:solidFill>
              <a:latin typeface="+mj-ea"/>
            </a:endParaRPr>
          </a:p>
          <a:p>
            <a:pPr>
              <a:buClr>
                <a:srgbClr val="C00000"/>
              </a:buClr>
            </a:pPr>
            <a:r>
              <a:rPr lang="zh-TW" altLang="en-US" b="1" dirty="0">
                <a:solidFill>
                  <a:srgbClr val="C00000"/>
                </a:solidFill>
                <a:latin typeface="+mj-ea"/>
                <a:ea typeface="+mj-ea"/>
              </a:rPr>
              <a:t>參考資料</a:t>
            </a:r>
            <a:r>
              <a:rPr lang="zh-TW" altLang="en-US" b="1" dirty="0" smtClean="0">
                <a:solidFill>
                  <a:srgbClr val="C00000"/>
                </a:solidFill>
                <a:latin typeface="+mj-ea"/>
                <a:ea typeface="+mj-ea"/>
              </a:rPr>
              <a:t>：</a:t>
            </a:r>
            <a:r>
              <a:rPr lang="en-US" altLang="zh-TW" b="1" dirty="0" smtClean="0">
                <a:solidFill>
                  <a:srgbClr val="C00000"/>
                </a:solidFill>
                <a:latin typeface="+mj-ea"/>
                <a:ea typeface="+mj-ea"/>
                <a:hlinkClick r:id="rId2" action="ppaction://hlinkfile"/>
              </a:rPr>
              <a:t>1.AQI</a:t>
            </a:r>
            <a:r>
              <a:rPr lang="zh-TW" altLang="en-US" b="1" dirty="0" smtClean="0">
                <a:solidFill>
                  <a:srgbClr val="C00000"/>
                </a:solidFill>
                <a:latin typeface="+mj-ea"/>
                <a:ea typeface="+mj-ea"/>
                <a:hlinkClick r:id="rId2" action="ppaction://hlinkfile"/>
              </a:rPr>
              <a:t>指標之活動建議</a:t>
            </a:r>
            <a:r>
              <a:rPr lang="en-US" altLang="zh-TW" b="1" dirty="0" smtClean="0">
                <a:solidFill>
                  <a:srgbClr val="C00000"/>
                </a:solidFill>
                <a:latin typeface="+mj-ea"/>
                <a:ea typeface="+mj-ea"/>
              </a:rPr>
              <a:t>(</a:t>
            </a:r>
            <a:r>
              <a:rPr lang="zh-TW" altLang="en-US" b="1" dirty="0" smtClean="0">
                <a:solidFill>
                  <a:srgbClr val="C00000"/>
                </a:solidFill>
                <a:latin typeface="+mj-ea"/>
                <a:ea typeface="+mj-ea"/>
              </a:rPr>
              <a:t>環境保護署</a:t>
            </a:r>
            <a:r>
              <a:rPr lang="en-US" altLang="zh-TW" b="1" dirty="0" smtClean="0">
                <a:solidFill>
                  <a:srgbClr val="C00000"/>
                </a:solidFill>
                <a:latin typeface="+mj-ea"/>
                <a:ea typeface="+mj-ea"/>
              </a:rPr>
              <a:t>)</a:t>
            </a:r>
          </a:p>
          <a:p>
            <a:pPr>
              <a:buClr>
                <a:srgbClr val="C00000"/>
              </a:buClr>
            </a:pPr>
            <a:r>
              <a:rPr lang="zh-TW" altLang="en-US" b="1" dirty="0">
                <a:solidFill>
                  <a:srgbClr val="C00000"/>
                </a:solidFill>
                <a:latin typeface="+mj-ea"/>
                <a:ea typeface="+mj-ea"/>
              </a:rPr>
              <a:t> </a:t>
            </a:r>
            <a:r>
              <a:rPr lang="zh-TW" altLang="en-US" b="1" dirty="0" smtClean="0">
                <a:solidFill>
                  <a:srgbClr val="C00000"/>
                </a:solidFill>
                <a:latin typeface="+mj-ea"/>
                <a:ea typeface="+mj-ea"/>
              </a:rPr>
              <a:t>         </a:t>
            </a:r>
            <a:r>
              <a:rPr lang="en-US" altLang="zh-TW" b="1" dirty="0" smtClean="0">
                <a:solidFill>
                  <a:srgbClr val="C00000"/>
                </a:solidFill>
                <a:latin typeface="+mj-ea"/>
                <a:ea typeface="+mj-ea"/>
                <a:hlinkClick r:id="rId3" action="ppaction://hlinkfile"/>
              </a:rPr>
              <a:t>2.</a:t>
            </a:r>
            <a:r>
              <a:rPr lang="zh-TW" altLang="zh-TW" b="1" dirty="0" smtClean="0">
                <a:solidFill>
                  <a:srgbClr val="C00000"/>
                </a:solidFill>
                <a:hlinkClick r:id="rId3" action="ppaction://hlinkfile"/>
              </a:rPr>
              <a:t>因應</a:t>
            </a:r>
            <a:r>
              <a:rPr lang="zh-TW" altLang="zh-TW" b="1" dirty="0">
                <a:solidFill>
                  <a:srgbClr val="C00000"/>
                </a:solidFill>
                <a:hlinkClick r:id="rId3" action="ppaction://hlinkfile"/>
              </a:rPr>
              <a:t>不同空氣品質之運動</a:t>
            </a:r>
            <a:r>
              <a:rPr lang="zh-TW" altLang="zh-TW" b="1" dirty="0" smtClean="0">
                <a:solidFill>
                  <a:srgbClr val="C00000"/>
                </a:solidFill>
                <a:hlinkClick r:id="rId3" action="ppaction://hlinkfile"/>
              </a:rPr>
              <a:t>建議</a:t>
            </a:r>
            <a:r>
              <a:rPr lang="en-US" altLang="zh-TW" dirty="0" smtClean="0">
                <a:solidFill>
                  <a:srgbClr val="C00000"/>
                </a:solidFill>
              </a:rPr>
              <a:t>(</a:t>
            </a:r>
            <a:r>
              <a:rPr lang="zh-TW" altLang="en-US" dirty="0" smtClean="0">
                <a:solidFill>
                  <a:srgbClr val="C00000"/>
                </a:solidFill>
              </a:rPr>
              <a:t>國民健康署</a:t>
            </a:r>
            <a:r>
              <a:rPr lang="en-US" altLang="zh-TW" dirty="0" smtClean="0">
                <a:solidFill>
                  <a:srgbClr val="C00000"/>
                </a:solidFill>
              </a:rPr>
              <a:t>)</a:t>
            </a:r>
            <a:endParaRPr lang="zh-TW" altLang="en-US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4484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23528" y="404664"/>
            <a:ext cx="388843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指定專人每日上午及下午主</a:t>
            </a:r>
            <a:endParaRPr lang="en-US" altLang="zh-TW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動查詢空氣品質監測資料</a:t>
            </a:r>
            <a:endParaRPr lang="zh-TW" alt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06303"/>
            <a:ext cx="2267744" cy="175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圖片 5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08" y="4147621"/>
            <a:ext cx="2267744" cy="175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97402"/>
            <a:ext cx="3159138" cy="4295894"/>
          </a:xfrm>
          <a:prstGeom prst="rect">
            <a:avLst/>
          </a:prstGeom>
          <a:ln>
            <a:solidFill>
              <a:srgbClr val="00CC66"/>
            </a:solidFill>
          </a:ln>
        </p:spPr>
      </p:pic>
      <p:sp>
        <p:nvSpPr>
          <p:cNvPr id="8" name="文字方塊 7"/>
          <p:cNvSpPr txBox="1"/>
          <p:nvPr/>
        </p:nvSpPr>
        <p:spPr>
          <a:xfrm>
            <a:off x="2943628" y="2348880"/>
            <a:ext cx="2582395" cy="3046988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dist"/>
            <a:r>
              <a:rPr lang="zh-TW" altLang="zh-TW" sz="2400" b="1" dirty="0">
                <a:latin typeface="+mj-ea"/>
                <a:ea typeface="+mj-ea"/>
              </a:rPr>
              <a:t>請六年級小義工每天</a:t>
            </a:r>
            <a:r>
              <a:rPr lang="zh-TW" altLang="zh-TW" sz="2400" b="1" dirty="0">
                <a:solidFill>
                  <a:srgbClr val="C00000"/>
                </a:solidFill>
                <a:latin typeface="+mj-ea"/>
                <a:ea typeface="+mj-ea"/>
              </a:rPr>
              <a:t>上午</a:t>
            </a:r>
            <a:r>
              <a:rPr lang="en-US" altLang="zh-TW" sz="2400" b="1" dirty="0">
                <a:solidFill>
                  <a:srgbClr val="C00000"/>
                </a:solidFill>
                <a:latin typeface="+mj-ea"/>
                <a:ea typeface="+mj-ea"/>
              </a:rPr>
              <a:t>8</a:t>
            </a:r>
            <a:r>
              <a:rPr lang="zh-TW" altLang="zh-TW" sz="2400" b="1" dirty="0">
                <a:solidFill>
                  <a:srgbClr val="C00000"/>
                </a:solidFill>
                <a:latin typeface="+mj-ea"/>
                <a:ea typeface="+mj-ea"/>
              </a:rPr>
              <a:t>時</a:t>
            </a:r>
            <a:r>
              <a:rPr lang="zh-TW" altLang="zh-TW" sz="2400" b="1" dirty="0">
                <a:latin typeface="+mj-ea"/>
                <a:ea typeface="+mj-ea"/>
              </a:rPr>
              <a:t>及</a:t>
            </a:r>
            <a:r>
              <a:rPr lang="zh-TW" altLang="zh-TW" sz="2400" b="1" dirty="0">
                <a:solidFill>
                  <a:srgbClr val="C00000"/>
                </a:solidFill>
                <a:latin typeface="+mj-ea"/>
                <a:ea typeface="+mj-ea"/>
              </a:rPr>
              <a:t>中午</a:t>
            </a:r>
            <a:r>
              <a:rPr lang="en-US" altLang="zh-TW" sz="2400" b="1" dirty="0" smtClean="0">
                <a:solidFill>
                  <a:srgbClr val="C00000"/>
                </a:solidFill>
                <a:latin typeface="+mj-ea"/>
                <a:ea typeface="+mj-ea"/>
              </a:rPr>
              <a:t>12</a:t>
            </a:r>
            <a:r>
              <a:rPr lang="zh-TW" altLang="en-US" sz="2400" b="1" dirty="0" smtClean="0">
                <a:solidFill>
                  <a:srgbClr val="C00000"/>
                </a:solidFill>
                <a:latin typeface="+mj-ea"/>
                <a:ea typeface="+mj-ea"/>
              </a:rPr>
              <a:t>時</a:t>
            </a:r>
            <a:r>
              <a:rPr lang="en-US" altLang="zh-TW" sz="2400" b="1" dirty="0" smtClean="0">
                <a:solidFill>
                  <a:srgbClr val="C00000"/>
                </a:solidFill>
                <a:latin typeface="+mj-ea"/>
                <a:ea typeface="+mj-ea"/>
              </a:rPr>
              <a:t>30</a:t>
            </a:r>
            <a:r>
              <a:rPr lang="zh-TW" altLang="en-US" sz="2400" b="1" dirty="0" smtClean="0">
                <a:solidFill>
                  <a:srgbClr val="C00000"/>
                </a:solidFill>
                <a:latin typeface="+mj-ea"/>
                <a:ea typeface="+mj-ea"/>
              </a:rPr>
              <a:t>分</a:t>
            </a:r>
            <a:r>
              <a:rPr lang="zh-TW" altLang="zh-TW" sz="2400" b="1" dirty="0" smtClean="0">
                <a:latin typeface="+mj-ea"/>
                <a:ea typeface="+mj-ea"/>
              </a:rPr>
              <a:t>上網</a:t>
            </a:r>
            <a:r>
              <a:rPr lang="zh-TW" altLang="zh-TW" sz="2400" b="1" dirty="0">
                <a:latin typeface="+mj-ea"/>
                <a:ea typeface="+mj-ea"/>
              </a:rPr>
              <a:t>查看空氣品質，記錄在空氣品質紀錄</a:t>
            </a:r>
            <a:r>
              <a:rPr lang="zh-TW" altLang="zh-TW" sz="2400" b="1" dirty="0" smtClean="0">
                <a:latin typeface="+mj-ea"/>
                <a:ea typeface="+mj-ea"/>
              </a:rPr>
              <a:t>單、</a:t>
            </a:r>
            <a:r>
              <a:rPr lang="zh-TW" altLang="zh-TW" sz="2400" b="1" dirty="0">
                <a:latin typeface="+mj-ea"/>
                <a:ea typeface="+mj-ea"/>
              </a:rPr>
              <a:t>更換空汙旗，並全校廣播當時空氣</a:t>
            </a:r>
            <a:r>
              <a:rPr lang="zh-TW" altLang="zh-TW" sz="2400" b="1" dirty="0" smtClean="0">
                <a:latin typeface="+mj-ea"/>
                <a:ea typeface="+mj-ea"/>
              </a:rPr>
              <a:t>品質</a:t>
            </a:r>
            <a:r>
              <a:rPr lang="zh-TW" altLang="en-US" sz="2400" b="1" dirty="0">
                <a:latin typeface="+mj-ea"/>
                <a:ea typeface="+mj-ea"/>
              </a:rPr>
              <a:t>。</a:t>
            </a:r>
            <a:endParaRPr lang="en-US" altLang="zh-TW" sz="2400" b="1" dirty="0" smtClean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6280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/>
          <p:cNvSpPr txBox="1"/>
          <p:nvPr/>
        </p:nvSpPr>
        <p:spPr>
          <a:xfrm>
            <a:off x="140203" y="404664"/>
            <a:ext cx="453650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利用空氣品質紀錄單製作圓形</a:t>
            </a:r>
            <a:r>
              <a:rPr lang="zh-TW" alt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圖</a:t>
            </a:r>
            <a:endParaRPr lang="en-US" altLang="zh-TW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--</a:t>
            </a:r>
            <a:r>
              <a:rPr lang="zh-TW" alt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四年級資訊課</a:t>
            </a:r>
            <a:endParaRPr lang="zh-TW" alt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7900370" cy="44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95302" y="332656"/>
            <a:ext cx="396044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主動查詢未來</a:t>
            </a:r>
            <a:r>
              <a:rPr lang="en-US" altLang="zh-TW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日空氣品質預報資訊及預為因應</a:t>
            </a:r>
            <a:endParaRPr lang="zh-TW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64" y="2026782"/>
            <a:ext cx="3196578" cy="2397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/>
          <p:cNvSpPr/>
          <p:nvPr/>
        </p:nvSpPr>
        <p:spPr>
          <a:xfrm>
            <a:off x="1835696" y="4797152"/>
            <a:ext cx="5414361" cy="1200329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請六年級小義工於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星期一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及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星期三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上網查看未來三日之空氣品質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，登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打於電子跑馬燈上，並於朝會時告知全校。</a:t>
            </a:r>
          </a:p>
        </p:txBody>
      </p:sp>
      <p:pic>
        <p:nvPicPr>
          <p:cNvPr id="7" name="圖片 6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026782"/>
            <a:ext cx="3191127" cy="238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625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-36512" y="355047"/>
            <a:ext cx="453650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「空氣</a:t>
            </a:r>
            <a:r>
              <a:rPr lang="zh-TW" alt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品質警示及防護</a:t>
            </a:r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措施」</a:t>
            </a:r>
            <a:endParaRPr lang="en-US" altLang="zh-TW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 納入教師進修</a:t>
            </a:r>
            <a:endParaRPr lang="zh-TW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26" y="4959387"/>
            <a:ext cx="2087724" cy="139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55" y="3429000"/>
            <a:ext cx="2150466" cy="143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149" y="3092624"/>
            <a:ext cx="4354247" cy="304799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971600" y="1769185"/>
            <a:ext cx="7164796" cy="1323439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itchFamily="2" charset="2"/>
              <a:buChar char="n"/>
            </a:pPr>
            <a:r>
              <a:rPr lang="zh-TW" altLang="en-US" sz="2000" b="1" dirty="0" smtClean="0">
                <a:latin typeface="+mn-ea"/>
                <a:ea typeface="+mn-ea"/>
              </a:rPr>
              <a:t>由本校教導處規劃，辦理「空氣品質警示及防護措施」研習。</a:t>
            </a:r>
            <a:endParaRPr lang="en-US" altLang="zh-TW" sz="2000" b="1" dirty="0">
              <a:latin typeface="+mn-ea"/>
              <a:ea typeface="+mn-ea"/>
            </a:endParaRP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n"/>
            </a:pPr>
            <a:r>
              <a:rPr lang="zh-TW" altLang="en-US" sz="2000" b="1" dirty="0" smtClean="0">
                <a:latin typeface="+mn-ea"/>
                <a:ea typeface="+mn-ea"/>
              </a:rPr>
              <a:t>由</a:t>
            </a:r>
            <a:r>
              <a:rPr lang="zh-TW" altLang="en-US" sz="2000" b="1" dirty="0">
                <a:latin typeface="+mn-ea"/>
                <a:ea typeface="+mn-ea"/>
              </a:rPr>
              <a:t>臺灣的經濟發展、國家政策為導向談論空氣汙染對我們健康的影響</a:t>
            </a:r>
            <a:r>
              <a:rPr lang="zh-TW" altLang="en-US" sz="2000" b="1" dirty="0" smtClean="0">
                <a:latin typeface="+mn-ea"/>
                <a:ea typeface="+mn-ea"/>
              </a:rPr>
              <a:t>。</a:t>
            </a:r>
            <a:endParaRPr lang="zh-TW" altLang="en-US" sz="20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624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95536" y="548680"/>
            <a:ext cx="374441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結合相關單位協助宣導</a:t>
            </a:r>
            <a:endParaRPr lang="zh-TW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28" y="1628800"/>
            <a:ext cx="2056443" cy="1542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078" y="1916832"/>
            <a:ext cx="2268717" cy="1702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538" y="4077072"/>
            <a:ext cx="2282835" cy="1713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647564" y="3284984"/>
            <a:ext cx="4392487" cy="3046988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Wingdings" pitchFamily="2" charset="2"/>
              <a:buChar char="n"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藉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由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嘉義縣</a:t>
            </a:r>
            <a:r>
              <a:rPr lang="zh-TW" altLang="en-US" sz="2400" b="1" dirty="0">
                <a:latin typeface="標楷體" pitchFamily="65" charset="-120"/>
                <a:ea typeface="標楷體" pitchFamily="65" charset="-120"/>
              </a:rPr>
              <a:t>環保局辦理的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「綠色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嘉園」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宣導，從節能減碳的觀點切入空氣汙染對環境及人類的影響。</a:t>
            </a: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  <a:p>
            <a:endParaRPr lang="en-US" altLang="zh-TW" sz="2400" b="1" dirty="0">
              <a:latin typeface="標楷體" pitchFamily="65" charset="-120"/>
              <a:ea typeface="標楷體" pitchFamily="65" charset="-120"/>
            </a:endParaRPr>
          </a:p>
          <a:p>
            <a:pPr marL="342900" indent="-342900">
              <a:buClr>
                <a:srgbClr val="FF0000"/>
              </a:buClr>
              <a:buFont typeface="Wingdings" pitchFamily="2" charset="2"/>
              <a:buChar char="n"/>
            </a:pP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本校於中廊的</a:t>
            </a:r>
            <a:r>
              <a:rPr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「環境教育學習」</a:t>
            </a:r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公佈欄隨時更新空氣品質相關訊息。</a:t>
            </a:r>
            <a:endParaRPr lang="en-US" altLang="zh-TW" sz="24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453" y="1649833"/>
            <a:ext cx="2042598" cy="1531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680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3"/>
          <p:cNvSpPr txBox="1"/>
          <p:nvPr/>
        </p:nvSpPr>
        <p:spPr>
          <a:xfrm>
            <a:off x="611560" y="427215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r>
              <a:rPr lang="zh-TW" altLang="en-US" sz="32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學校概況</a:t>
            </a:r>
            <a:r>
              <a:rPr lang="zh-TW" altLang="en-US" sz="3200" dirty="0" smtClean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說明</a:t>
            </a:r>
            <a:endParaRPr lang="zh-TW" altLang="en-US" sz="32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4"/>
          <p:cNvSpPr txBox="1"/>
          <p:nvPr/>
        </p:nvSpPr>
        <p:spPr>
          <a:xfrm>
            <a:off x="4854326" y="1706324"/>
            <a:ext cx="4032448" cy="321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新細明體" charset="-120"/>
                <a:cs typeface="+mn-cs"/>
              </a:defRPr>
            </a:lvl9pPr>
          </a:lstStyle>
          <a:p>
            <a:pPr marL="285750" indent="-285750">
              <a:buClr>
                <a:srgbClr val="CC0000"/>
              </a:buClr>
              <a:buFont typeface="Wingdings" pitchFamily="2" charset="2"/>
              <a:buChar char="n"/>
            </a:pPr>
            <a:r>
              <a:rPr lang="zh-TW" altLang="en-US" sz="1600" dirty="0" smtClean="0">
                <a:latin typeface="+mn-ea"/>
                <a:ea typeface="+mn-ea"/>
              </a:rPr>
              <a:t>校地面積約</a:t>
            </a:r>
            <a:r>
              <a:rPr lang="en-US" altLang="zh-TW" sz="1600" dirty="0" smtClean="0">
                <a:latin typeface="+mn-ea"/>
                <a:ea typeface="+mn-ea"/>
              </a:rPr>
              <a:t>9,420 M</a:t>
            </a:r>
            <a:r>
              <a:rPr lang="en-US" altLang="zh-TW" sz="1600" baseline="30000" dirty="0" smtClean="0">
                <a:latin typeface="+mn-ea"/>
                <a:ea typeface="+mn-ea"/>
              </a:rPr>
              <a:t>2</a:t>
            </a:r>
          </a:p>
          <a:p>
            <a:pPr>
              <a:buClr>
                <a:srgbClr val="CC0000"/>
              </a:buClr>
            </a:pPr>
            <a:endParaRPr lang="en-US" altLang="zh-TW" sz="1600" baseline="30000" dirty="0" smtClean="0">
              <a:latin typeface="+mn-ea"/>
              <a:ea typeface="+mn-ea"/>
            </a:endParaRPr>
          </a:p>
          <a:p>
            <a:pPr marL="285750" indent="-285750">
              <a:buClr>
                <a:srgbClr val="CC0000"/>
              </a:buClr>
              <a:buFont typeface="Wingdings" pitchFamily="2" charset="2"/>
              <a:buChar char="n"/>
            </a:pPr>
            <a:r>
              <a:rPr lang="zh-TW" altLang="en-US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標楷體" pitchFamily="65" charset="-120"/>
                <a:ea typeface="標楷體" pitchFamily="65" charset="-120"/>
              </a:rPr>
              <a:t>班級</a:t>
            </a:r>
            <a:r>
              <a:rPr lang="zh-TW" altLang="en-US" sz="16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標楷體" pitchFamily="65" charset="-120"/>
                <a:ea typeface="標楷體" pitchFamily="65" charset="-120"/>
              </a:rPr>
              <a:t>數：</a:t>
            </a:r>
            <a:r>
              <a:rPr lang="en-US" altLang="zh-TW" sz="16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16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標楷體" pitchFamily="65" charset="-120"/>
                <a:ea typeface="標楷體" pitchFamily="65" charset="-120"/>
              </a:rPr>
              <a:t>班</a:t>
            </a:r>
            <a:r>
              <a:rPr lang="en-US" altLang="zh-TW" sz="16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16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標楷體" pitchFamily="65" charset="-120"/>
                <a:ea typeface="標楷體" pitchFamily="65" charset="-120"/>
              </a:rPr>
              <a:t>普通班</a:t>
            </a:r>
            <a:r>
              <a:rPr lang="en-US" altLang="zh-TW" sz="16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16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標楷體" pitchFamily="65" charset="-120"/>
                <a:ea typeface="標楷體" pitchFamily="65" charset="-120"/>
              </a:rPr>
              <a:t>班 幼兒園</a:t>
            </a:r>
            <a:r>
              <a:rPr lang="en-US" altLang="zh-TW" sz="16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16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標楷體" pitchFamily="65" charset="-120"/>
                <a:ea typeface="標楷體" pitchFamily="65" charset="-120"/>
              </a:rPr>
              <a:t>班</a:t>
            </a:r>
            <a:r>
              <a:rPr lang="en-US" altLang="zh-TW" sz="16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標楷體" pitchFamily="65" charset="-120"/>
                <a:ea typeface="標楷體" pitchFamily="65" charset="-120"/>
              </a:rPr>
              <a:t>)</a:t>
            </a:r>
          </a:p>
          <a:p>
            <a:pPr>
              <a:buClr>
                <a:srgbClr val="CC0000"/>
              </a:buClr>
            </a:pPr>
            <a:endParaRPr lang="en-US" altLang="zh-TW" sz="16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標楷體" pitchFamily="65" charset="-120"/>
              <a:ea typeface="標楷體" pitchFamily="65" charset="-120"/>
            </a:endParaRPr>
          </a:p>
          <a:p>
            <a:pPr marL="285750" indent="-285750">
              <a:buClr>
                <a:srgbClr val="CC0000"/>
              </a:buClr>
              <a:buFont typeface="Wingdings" pitchFamily="2" charset="2"/>
              <a:buChar char="n"/>
            </a:pPr>
            <a:r>
              <a:rPr lang="zh-TW" altLang="en-US" sz="1600" dirty="0" smtClean="0">
                <a:latin typeface="+mn-ea"/>
                <a:ea typeface="+mn-ea"/>
              </a:rPr>
              <a:t>學生</a:t>
            </a:r>
            <a:r>
              <a:rPr lang="en-US" altLang="zh-TW" sz="1600" dirty="0" smtClean="0">
                <a:latin typeface="+mn-ea"/>
                <a:ea typeface="+mn-ea"/>
              </a:rPr>
              <a:t>93</a:t>
            </a:r>
            <a:r>
              <a:rPr lang="zh-TW" altLang="en-US" sz="1600" dirty="0" smtClean="0">
                <a:latin typeface="+mn-ea"/>
                <a:ea typeface="+mn-ea"/>
              </a:rPr>
              <a:t>人，教職員工</a:t>
            </a:r>
            <a:r>
              <a:rPr lang="en-US" altLang="zh-TW" sz="1600" dirty="0" smtClean="0">
                <a:latin typeface="+mn-ea"/>
                <a:ea typeface="+mn-ea"/>
              </a:rPr>
              <a:t>20</a:t>
            </a:r>
            <a:r>
              <a:rPr lang="zh-TW" altLang="en-US" sz="1600" dirty="0" smtClean="0">
                <a:latin typeface="+mn-ea"/>
                <a:ea typeface="+mn-ea"/>
              </a:rPr>
              <a:t>人。</a:t>
            </a:r>
            <a:endParaRPr lang="en-US" altLang="zh-TW" sz="1600" dirty="0" smtClean="0">
              <a:latin typeface="+mn-ea"/>
              <a:ea typeface="+mn-ea"/>
            </a:endParaRPr>
          </a:p>
          <a:p>
            <a:pPr>
              <a:buClr>
                <a:srgbClr val="CC0000"/>
              </a:buClr>
            </a:pPr>
            <a:endParaRPr lang="en-US" altLang="zh-TW" sz="1600" dirty="0">
              <a:latin typeface="+mn-ea"/>
              <a:ea typeface="+mn-ea"/>
            </a:endParaRPr>
          </a:p>
          <a:p>
            <a:pPr marL="285750" indent="-285750">
              <a:buClr>
                <a:srgbClr val="CC0000"/>
              </a:buClr>
              <a:buFont typeface="Wingdings" pitchFamily="2" charset="2"/>
              <a:buChar char="n"/>
            </a:pPr>
            <a:r>
              <a:rPr lang="zh-TW" altLang="en-US" sz="1600" dirty="0" smtClean="0">
                <a:latin typeface="+mn-ea"/>
                <a:ea typeface="+mn-ea"/>
              </a:rPr>
              <a:t>本校有三棟建物</a:t>
            </a:r>
            <a:endParaRPr lang="en-US" altLang="zh-TW" sz="1600" dirty="0" smtClean="0">
              <a:latin typeface="+mn-ea"/>
              <a:ea typeface="+mn-ea"/>
            </a:endParaRPr>
          </a:p>
          <a:p>
            <a:pPr>
              <a:buClr>
                <a:srgbClr val="CC0000"/>
              </a:buClr>
            </a:pPr>
            <a:endParaRPr lang="en-US" altLang="zh-TW" sz="1600" dirty="0">
              <a:latin typeface="+mn-ea"/>
              <a:ea typeface="+mn-ea"/>
            </a:endParaRPr>
          </a:p>
          <a:p>
            <a:pPr marL="285750" indent="-285750">
              <a:buClr>
                <a:srgbClr val="CC0000"/>
              </a:buClr>
              <a:buFont typeface="Wingdings" pitchFamily="2" charset="2"/>
              <a:buChar char="n"/>
            </a:pPr>
            <a:r>
              <a:rPr lang="zh-TW" altLang="en-US" sz="1600" dirty="0" smtClean="0">
                <a:latin typeface="+mn-ea"/>
                <a:ea typeface="+mn-ea"/>
              </a:rPr>
              <a:t>本校位於縣道</a:t>
            </a:r>
            <a:r>
              <a:rPr lang="en-US" altLang="zh-TW" sz="1600" dirty="0" smtClean="0">
                <a:latin typeface="+mn-ea"/>
                <a:ea typeface="+mn-ea"/>
              </a:rPr>
              <a:t>157</a:t>
            </a:r>
            <a:r>
              <a:rPr lang="zh-TW" altLang="en-US" sz="1600" dirty="0" smtClean="0">
                <a:latin typeface="+mn-ea"/>
                <a:ea typeface="+mn-ea"/>
              </a:rPr>
              <a:t>旁，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地理位置優越，不僅靠近</a:t>
            </a:r>
            <a:r>
              <a:rPr lang="zh-TW" altLang="en-US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嘉義縣政府、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長庚醫院、蒜頭糖廠、故宮南院，高鐵嘉義車站也在</a:t>
            </a:r>
            <a:r>
              <a:rPr lang="en-US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1600" dirty="0">
                <a:latin typeface="標楷體" panose="03000509000000000000" pitchFamily="65" charset="-120"/>
                <a:ea typeface="標楷體" panose="03000509000000000000" pitchFamily="65" charset="-120"/>
              </a:rPr>
              <a:t>分鐘的車程內便可抵達。</a:t>
            </a:r>
            <a:endParaRPr lang="en-US" altLang="zh-TW" sz="1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Clr>
                <a:srgbClr val="CC0000"/>
              </a:buClr>
            </a:pPr>
            <a:endParaRPr lang="zh-TW" altLang="en-US" sz="1600" dirty="0">
              <a:latin typeface="+mn-ea"/>
              <a:ea typeface="+mn-ea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721" y="4941168"/>
            <a:ext cx="2619672" cy="13098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7672"/>
            <a:ext cx="2273680" cy="1705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13" y="1772816"/>
            <a:ext cx="1929673" cy="1447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68614"/>
            <a:ext cx="2267744" cy="17008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073724"/>
            <a:ext cx="2268885" cy="1513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024" y="3973303"/>
            <a:ext cx="2088357" cy="1392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517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9512" y="548680"/>
            <a:ext cx="421875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其他多元方式強化教育宣導</a:t>
            </a:r>
            <a:endParaRPr lang="zh-TW" alt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84770"/>
              </p:ext>
            </p:extLst>
          </p:nvPr>
        </p:nvGraphicFramePr>
        <p:xfrm>
          <a:off x="789515" y="1628800"/>
          <a:ext cx="7459120" cy="4543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7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5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8742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項目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內容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chemeClr val="tx1"/>
                          </a:solidFill>
                        </a:rPr>
                        <a:t>執行情形</a:t>
                      </a:r>
                      <a:endParaRPr lang="zh-TW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8881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solidFill>
                            <a:srgbClr val="C00000"/>
                          </a:solidFill>
                        </a:rPr>
                        <a:t>班親會宣導</a:t>
                      </a:r>
                      <a:endParaRPr lang="zh-TW" alt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藉由班親會宣導空屋問題以及學校對於空氣品質教育的作法，並告知家長空汙時室外課教學方式的改變。</a:t>
                      </a:r>
                      <a:endParaRPr lang="zh-TW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8881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solidFill>
                            <a:srgbClr val="C00000"/>
                          </a:solidFill>
                        </a:rPr>
                        <a:t>給家長的一封信</a:t>
                      </a:r>
                      <a:endParaRPr lang="zh-TW" alt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/>
                        <a:t>於聯絡簿張貼宣傳單告知家長關於空氣品質的訊息。</a:t>
                      </a:r>
                      <a:endParaRPr lang="zh-TW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036" y="2060848"/>
            <a:ext cx="2910600" cy="1940400"/>
          </a:xfrm>
          <a:prstGeom prst="rect">
            <a:avLst/>
          </a:prstGeom>
        </p:spPr>
      </p:pic>
      <p:pic>
        <p:nvPicPr>
          <p:cNvPr id="7" name="圖片 6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49080"/>
            <a:ext cx="2852350" cy="19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2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875" y="2971926"/>
            <a:ext cx="2432134" cy="1824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方塊 3"/>
          <p:cNvSpPr txBox="1"/>
          <p:nvPr/>
        </p:nvSpPr>
        <p:spPr>
          <a:xfrm>
            <a:off x="0" y="547050"/>
            <a:ext cx="4572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其他多元方式強化教育宣導</a:t>
            </a:r>
            <a:endParaRPr lang="zh-TW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7584" y="1752958"/>
            <a:ext cx="2339102" cy="461665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班級自製空汙旗</a:t>
            </a:r>
            <a:endParaRPr lang="zh-TW" altLang="en-US" sz="24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240" y="2197721"/>
            <a:ext cx="1757147" cy="1317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62" y="4293096"/>
            <a:ext cx="1784134" cy="1317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0" y="3277693"/>
            <a:ext cx="2072719" cy="1553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06" y="3056780"/>
            <a:ext cx="1420695" cy="1895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655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5496" y="386407"/>
            <a:ext cx="45720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其他多元方式強化教育</a:t>
            </a:r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宣導</a:t>
            </a:r>
            <a:endParaRPr lang="en-US" altLang="zh-TW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en-US" altLang="zh-TW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環境教育課程</a:t>
            </a:r>
            <a:r>
              <a:rPr lang="en-US" altLang="zh-TW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21" y="1916830"/>
            <a:ext cx="2088232" cy="1392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28" y="1906772"/>
            <a:ext cx="1883031" cy="1412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1524" y="1799514"/>
            <a:ext cx="1709579" cy="1368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字方塊 8"/>
          <p:cNvSpPr txBox="1"/>
          <p:nvPr/>
        </p:nvSpPr>
        <p:spPr>
          <a:xfrm>
            <a:off x="1396568" y="3388350"/>
            <a:ext cx="1583955" cy="369332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環境知覺課程</a:t>
            </a:r>
            <a:endParaRPr lang="zh-TW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189959" y="3388350"/>
            <a:ext cx="1556168" cy="369332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災害防救課程</a:t>
            </a:r>
            <a:endParaRPr lang="zh-TW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6624225" y="3388350"/>
            <a:ext cx="1584176" cy="369332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自然現材創作</a:t>
            </a:r>
            <a:endParaRPr lang="zh-TW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81" y="4043942"/>
            <a:ext cx="1763688" cy="1322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文字方塊 13"/>
          <p:cNvSpPr txBox="1"/>
          <p:nvPr/>
        </p:nvSpPr>
        <p:spPr>
          <a:xfrm>
            <a:off x="2548841" y="5442838"/>
            <a:ext cx="1556168" cy="369332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永續發展課程</a:t>
            </a:r>
            <a:endParaRPr lang="zh-TW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4043942"/>
            <a:ext cx="1734696" cy="1301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文字方塊 15"/>
          <p:cNvSpPr txBox="1"/>
          <p:nvPr/>
        </p:nvSpPr>
        <p:spPr>
          <a:xfrm>
            <a:off x="5525360" y="5434445"/>
            <a:ext cx="1556168" cy="369332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氣候變遷課程</a:t>
            </a:r>
            <a:endParaRPr lang="zh-TW" alt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829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251" y="1717083"/>
            <a:ext cx="3453519" cy="460677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35496" y="386407"/>
            <a:ext cx="45720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其他多元方式強化教育</a:t>
            </a:r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宣導</a:t>
            </a:r>
            <a:endParaRPr lang="en-US" altLang="zh-TW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en-US" altLang="zh-TW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海洋教育</a:t>
            </a:r>
            <a:r>
              <a:rPr lang="en-US" altLang="zh-TW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7280" y="1844824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懸浮微粒也會影響氣候變遷</a:t>
            </a:r>
            <a:endParaRPr lang="zh-TW" altLang="en-US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01316" y="2564904"/>
            <a:ext cx="3240360" cy="2554545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懸浮微粒是空氣中的微小顆粒，可產生冷卻作用，導致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溫度改變，破壞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全球溫度的平衡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000" dirty="0" smtClean="0">
              <a:latin typeface="標楷體" pitchFamily="65" charset="-120"/>
              <a:ea typeface="標楷體" pitchFamily="65" charset="-120"/>
            </a:endParaRPr>
          </a:p>
          <a:p>
            <a:pPr algn="just"/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海洋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有調節全球氣候的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功能，吸收二氧化碳的功能，若溫度平衡消失，將導致溫鹽環流停止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﹑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海洋生物死亡。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784" y="4542615"/>
            <a:ext cx="1688715" cy="126596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22" y="2239589"/>
            <a:ext cx="1115554" cy="197688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232357"/>
            <a:ext cx="2680958" cy="357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6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3021" y="527186"/>
            <a:ext cx="453650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其他多元方式強化教育宣導</a:t>
            </a:r>
            <a:endParaRPr lang="zh-TW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2751" y="1710001"/>
            <a:ext cx="3390672" cy="400110"/>
          </a:xfrm>
          <a:prstGeom prst="rect">
            <a:avLst/>
          </a:prstGeom>
          <a:solidFill>
            <a:srgbClr val="00CC66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雙溪國小之永續校園</a:t>
            </a:r>
            <a:r>
              <a:rPr lang="en-US" altLang="zh-TW" sz="2000" b="1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水循環</a:t>
            </a:r>
            <a:endParaRPr lang="zh-TW" altLang="en-US" sz="2000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526" y="4270815"/>
            <a:ext cx="1391979" cy="104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字方塊 6"/>
          <p:cNvSpPr txBox="1"/>
          <p:nvPr/>
        </p:nvSpPr>
        <p:spPr>
          <a:xfrm>
            <a:off x="736819" y="2372979"/>
            <a:ext cx="4192016" cy="1631216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透水鋪面：</a:t>
            </a:r>
            <a:endParaRPr lang="en-US" altLang="zh-TW" sz="2000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藉由基地的透水設計，強化基地保水，促進大地之水循環能力，讓地面會呼吸，補充地下水源，涵養地表植物，減緩地球暖化。</a:t>
            </a: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468" y="2110111"/>
            <a:ext cx="1392000" cy="10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478" y="2110111"/>
            <a:ext cx="1392000" cy="10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468" y="3063984"/>
            <a:ext cx="1392000" cy="10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93" y="3063984"/>
            <a:ext cx="1392000" cy="10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文字方塊 11"/>
          <p:cNvSpPr txBox="1"/>
          <p:nvPr/>
        </p:nvSpPr>
        <p:spPr>
          <a:xfrm>
            <a:off x="736819" y="4293096"/>
            <a:ext cx="4192016" cy="1938992"/>
          </a:xfrm>
          <a:prstGeom prst="rect">
            <a:avLst/>
          </a:prstGeom>
          <a:noFill/>
          <a:ln>
            <a:solidFill>
              <a:srgbClr val="00CC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雨撲滿：</a:t>
            </a:r>
            <a:endParaRPr lang="en-US" altLang="zh-TW" sz="2000" b="1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利用斜屋頂來收集雨水，並將雨水儲存在雨撲滿中，再利用高地位差的原理來澆灌學校植物以及如廁沖水，一來可減少水費，二來可減少產生碳足跡。</a:t>
            </a: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478" y="4277517"/>
            <a:ext cx="1392000" cy="10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468" y="5294306"/>
            <a:ext cx="1325699" cy="994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757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700808"/>
            <a:ext cx="3968954" cy="400070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763688" y="4149080"/>
            <a:ext cx="6417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kern="10" cap="all" dirty="0">
                <a:ln w="0"/>
                <a:gradFill flip="none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reflection blurRad="12700" stA="50000" endPos="50000" dist="5000" dir="5400000" sy="-100000" rotWithShape="0"/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報告完畢  感謝聆聽</a:t>
            </a:r>
            <a:endParaRPr lang="zh-TW" altLang="en-US" sz="5400" b="1" cap="all" spc="0" dirty="0">
              <a:ln w="0"/>
              <a:gradFill flip="none"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reflection blurRad="12700" stA="50000" endPos="50000" dist="5000" dir="5400000" sy="-100000" rotWithShape="0"/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602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79512" y="332656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臺灣環境問題前因</a:t>
            </a:r>
            <a:endParaRPr lang="en-US" altLang="zh-TW" sz="32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  <a:p>
            <a:r>
              <a:rPr lang="en-US" altLang="zh-TW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zh-TW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      -</a:t>
            </a:r>
            <a:r>
              <a:rPr lang="zh-TW" alt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經濟發展模式</a:t>
            </a:r>
            <a:endParaRPr lang="zh-TW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3133064051"/>
              </p:ext>
            </p:extLst>
          </p:nvPr>
        </p:nvGraphicFramePr>
        <p:xfrm>
          <a:off x="683568" y="1556792"/>
          <a:ext cx="407977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群組 5"/>
          <p:cNvGrpSpPr/>
          <p:nvPr/>
        </p:nvGrpSpPr>
        <p:grpSpPr>
          <a:xfrm>
            <a:off x="1507677" y="5101868"/>
            <a:ext cx="3352355" cy="609430"/>
            <a:chOff x="3356345" y="1668374"/>
            <a:chExt cx="1939773" cy="1218861"/>
          </a:xfrm>
        </p:grpSpPr>
        <p:sp>
          <p:nvSpPr>
            <p:cNvPr id="7" name="矩形 6"/>
            <p:cNvSpPr/>
            <p:nvPr/>
          </p:nvSpPr>
          <p:spPr>
            <a:xfrm>
              <a:off x="4092115" y="1668374"/>
              <a:ext cx="1204003" cy="121886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矩形 7"/>
            <p:cNvSpPr/>
            <p:nvPr/>
          </p:nvSpPr>
          <p:spPr>
            <a:xfrm>
              <a:off x="3356345" y="1668374"/>
              <a:ext cx="1354504" cy="1218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9340" tIns="0" rIns="0" bIns="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600" b="1" kern="1200" dirty="0" smtClean="0">
                  <a:solidFill>
                    <a:srgbClr val="C00000"/>
                  </a:solidFill>
                </a:rPr>
                <a:t>內部建設：</a:t>
              </a:r>
              <a:r>
                <a:rPr lang="zh-TW" altLang="en-US" sz="1600" kern="1200" dirty="0" smtClean="0"/>
                <a:t>十大建設與十二項建設</a:t>
              </a:r>
              <a:endParaRPr lang="zh-TW" altLang="en-US" sz="1600" kern="1200" dirty="0"/>
            </a:p>
          </p:txBody>
        </p:sp>
      </p:grp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4009505998"/>
              </p:ext>
            </p:extLst>
          </p:nvPr>
        </p:nvGraphicFramePr>
        <p:xfrm>
          <a:off x="4836368" y="2037651"/>
          <a:ext cx="3408040" cy="318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7668344" y="2037651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006600"/>
                </a:solidFill>
              </a:rPr>
              <a:t>優</a:t>
            </a:r>
            <a:endParaRPr lang="zh-TW" altLang="en-US" sz="2400" b="1" dirty="0">
              <a:solidFill>
                <a:srgbClr val="0066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807914" y="4640203"/>
            <a:ext cx="288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</a:rPr>
              <a:t>劣</a:t>
            </a:r>
            <a:endParaRPr lang="zh-TW" altLang="en-US" sz="2400" b="1" dirty="0">
              <a:solidFill>
                <a:srgbClr val="7030A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5526252" y="5480465"/>
            <a:ext cx="252028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標楷體" pitchFamily="65" charset="-120"/>
                <a:ea typeface="標楷體" pitchFamily="65" charset="-120"/>
              </a:rPr>
              <a:t>楊奇儒教授 提供</a:t>
            </a:r>
            <a:endParaRPr lang="zh-TW" altLang="en-US" sz="2400" b="1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032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33835" y="476672"/>
            <a:ext cx="410445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環境負荷</a:t>
            </a:r>
            <a:r>
              <a:rPr lang="en-US" altLang="zh-TW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—</a:t>
            </a:r>
            <a:r>
              <a:rPr lang="zh-TW" alt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</a:rPr>
              <a:t>國際比較</a:t>
            </a:r>
            <a:endParaRPr lang="zh-TW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ea"/>
              <a:ea typeface="+mn-ea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562304"/>
              </p:ext>
            </p:extLst>
          </p:nvPr>
        </p:nvGraphicFramePr>
        <p:xfrm>
          <a:off x="446856" y="1598073"/>
          <a:ext cx="8229600" cy="46378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28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9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4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89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89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18451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</a:rPr>
                        <a:t>統計區</a:t>
                      </a:r>
                      <a:endParaRPr lang="zh-TW" sz="2000" b="1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solidFill>
                            <a:schemeClr val="tx1"/>
                          </a:solidFill>
                          <a:effectLst/>
                        </a:rPr>
                        <a:t>各國環境負荷因素每平方公里</a:t>
                      </a:r>
                      <a:r>
                        <a:rPr lang="en-US" sz="2800" kern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zh-TW" sz="2800" kern="0" dirty="0">
                          <a:solidFill>
                            <a:schemeClr val="tx1"/>
                          </a:solidFill>
                          <a:effectLst/>
                        </a:rPr>
                        <a:t>每人</a:t>
                      </a:r>
                      <a:r>
                        <a:rPr lang="en-US" sz="2800" kern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r>
                        <a:rPr lang="zh-TW" sz="2800" kern="0" dirty="0">
                          <a:solidFill>
                            <a:schemeClr val="tx1"/>
                          </a:solidFill>
                          <a:effectLst/>
                        </a:rPr>
                        <a:t>所當值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28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人口數所當值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 smtClean="0">
                          <a:effectLst/>
                        </a:rPr>
                        <a:t>人</a:t>
                      </a:r>
                      <a:r>
                        <a:rPr lang="en-US" sz="1800" kern="0" dirty="0" smtClean="0">
                          <a:effectLst/>
                        </a:rPr>
                        <a:t>)</a:t>
                      </a:r>
                      <a:endParaRPr lang="zh-TW" sz="18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</a:rPr>
                        <a:t>GDP</a:t>
                      </a:r>
                      <a:r>
                        <a:rPr lang="zh-TW" sz="1800" kern="0" dirty="0">
                          <a:effectLst/>
                        </a:rPr>
                        <a:t>所當值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>
                          <a:effectLst/>
                        </a:rPr>
                        <a:t>美元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endParaRPr lang="zh-TW" sz="18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機動車輛所當</a:t>
                      </a:r>
                      <a:r>
                        <a:rPr lang="zh-TW" sz="1800" kern="0" dirty="0" smtClean="0">
                          <a:effectLst/>
                        </a:rPr>
                        <a:t>值</a:t>
                      </a:r>
                      <a:endParaRPr lang="zh-TW" sz="18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汽車所當</a:t>
                      </a:r>
                      <a:r>
                        <a:rPr lang="zh-TW" sz="1800" kern="0" dirty="0" smtClean="0">
                          <a:effectLst/>
                        </a:rPr>
                        <a:t>值</a:t>
                      </a:r>
                      <a:endParaRPr lang="zh-TW" sz="18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能源消費所當值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>
                          <a:effectLst/>
                        </a:rPr>
                        <a:t>公噸油當量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endParaRPr lang="zh-TW" sz="18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粗鋼產量所當值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>
                          <a:effectLst/>
                        </a:rPr>
                        <a:t>公噸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endParaRPr lang="zh-TW" sz="18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effectLst/>
                        </a:rPr>
                        <a:t>水泥產量所當值</a:t>
                      </a:r>
                      <a:r>
                        <a:rPr lang="en-US" sz="1800" kern="0" dirty="0">
                          <a:effectLst/>
                        </a:rPr>
                        <a:t>(</a:t>
                      </a:r>
                      <a:r>
                        <a:rPr lang="zh-TW" sz="1800" kern="0" dirty="0">
                          <a:effectLst/>
                        </a:rPr>
                        <a:t>公噸</a:t>
                      </a:r>
                      <a:r>
                        <a:rPr lang="en-US" sz="1800" kern="0" dirty="0">
                          <a:effectLst/>
                        </a:rPr>
                        <a:t>)</a:t>
                      </a:r>
                      <a:endParaRPr lang="zh-TW" sz="18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8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總計</a:t>
                      </a:r>
                      <a:endParaRPr lang="zh-TW" sz="20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總計</a:t>
                      </a:r>
                      <a:endParaRPr lang="zh-TW" sz="20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總計</a:t>
                      </a:r>
                      <a:endParaRPr lang="zh-TW" sz="20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總計</a:t>
                      </a:r>
                      <a:endParaRPr lang="zh-TW" sz="20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總計</a:t>
                      </a:r>
                      <a:endParaRPr lang="zh-TW" sz="20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總計</a:t>
                      </a:r>
                      <a:endParaRPr lang="zh-TW" sz="20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</a:rPr>
                        <a:t>總計</a:t>
                      </a:r>
                      <a:endParaRPr lang="zh-TW" sz="2000" b="1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8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solidFill>
                            <a:schemeClr val="tx1"/>
                          </a:solidFill>
                          <a:effectLst/>
                        </a:rPr>
                        <a:t>中華民國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C00000"/>
                          </a:solidFill>
                          <a:effectLst/>
                        </a:rPr>
                        <a:t>648</a:t>
                      </a:r>
                      <a:endParaRPr lang="zh-TW" sz="2000" b="1" kern="100" dirty="0">
                        <a:solidFill>
                          <a:srgbClr val="C0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22,291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C00000"/>
                          </a:solidFill>
                          <a:effectLst/>
                        </a:rPr>
                        <a:t>591</a:t>
                      </a:r>
                      <a:endParaRPr lang="zh-TW" sz="2000" b="1" kern="100" dirty="0">
                        <a:solidFill>
                          <a:srgbClr val="C0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C00000"/>
                          </a:solidFill>
                          <a:effectLst/>
                        </a:rPr>
                        <a:t>214</a:t>
                      </a:r>
                      <a:endParaRPr lang="zh-TW" sz="2000" b="1" kern="100" dirty="0">
                        <a:solidFill>
                          <a:srgbClr val="C0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C00000"/>
                          </a:solidFill>
                          <a:effectLst/>
                        </a:rPr>
                        <a:t>5</a:t>
                      </a:r>
                      <a:endParaRPr lang="zh-TW" sz="2000" kern="100" dirty="0">
                        <a:solidFill>
                          <a:srgbClr val="C0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C00000"/>
                          </a:solidFill>
                          <a:effectLst/>
                        </a:rPr>
                        <a:t>590</a:t>
                      </a:r>
                      <a:endParaRPr lang="zh-TW" sz="2000" b="1" kern="100" dirty="0">
                        <a:solidFill>
                          <a:srgbClr val="C0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solidFill>
                            <a:srgbClr val="C00000"/>
                          </a:solidFill>
                          <a:effectLst/>
                        </a:rPr>
                        <a:t>371</a:t>
                      </a:r>
                      <a:endParaRPr lang="zh-TW" sz="2000" b="1" kern="100" dirty="0">
                        <a:solidFill>
                          <a:srgbClr val="C00000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solidFill>
                            <a:schemeClr val="tx1"/>
                          </a:solidFill>
                          <a:effectLst/>
                        </a:rPr>
                        <a:t>美國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35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55,875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28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27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7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9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9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solidFill>
                            <a:schemeClr val="tx1"/>
                          </a:solidFill>
                          <a:effectLst/>
                        </a:rPr>
                        <a:t>日本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348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32,492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242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210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4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288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170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solidFill>
                            <a:schemeClr val="tx1"/>
                          </a:solidFill>
                          <a:effectLst/>
                        </a:rPr>
                        <a:t>德國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233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41,401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154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142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4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122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92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solidFill>
                            <a:schemeClr val="tx1"/>
                          </a:solidFill>
                          <a:effectLst/>
                        </a:rPr>
                        <a:t>英國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269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43,769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147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142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3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45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38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solidFill>
                            <a:schemeClr val="tx1"/>
                          </a:solidFill>
                          <a:effectLst/>
                        </a:rPr>
                        <a:t>荷蘭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502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43,693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0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0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5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208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101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solidFill>
                            <a:schemeClr val="tx1"/>
                          </a:solidFill>
                          <a:effectLst/>
                        </a:rPr>
                        <a:t>法國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117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37,660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75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70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4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27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30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0" dirty="0">
                          <a:solidFill>
                            <a:schemeClr val="tx1"/>
                          </a:solidFill>
                          <a:effectLst/>
                        </a:rPr>
                        <a:t>韓國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520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27,157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228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206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6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715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kern="0" dirty="0">
                          <a:effectLst/>
                        </a:rPr>
                        <a:t>483</a:t>
                      </a:r>
                      <a:endParaRPr lang="zh-TW" sz="20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8056" marR="8056" marT="8056" marB="8056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668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07504" y="582137"/>
            <a:ext cx="45005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臺灣主要死因死亡率趨勢圖</a:t>
            </a:r>
            <a:endParaRPr lang="zh-TW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700808"/>
            <a:ext cx="6918225" cy="4566028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6" name="橢圓 5"/>
          <p:cNvSpPr/>
          <p:nvPr/>
        </p:nvSpPr>
        <p:spPr>
          <a:xfrm>
            <a:off x="5076056" y="3068960"/>
            <a:ext cx="1584176" cy="36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067499" y="2463927"/>
            <a:ext cx="1548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C00000"/>
                </a:solidFill>
                <a:latin typeface="+mn-ea"/>
                <a:ea typeface="+mn-ea"/>
              </a:rPr>
              <a:t>惡性腫瘤</a:t>
            </a:r>
            <a:endParaRPr lang="zh-TW" altLang="en-US" sz="2400" b="1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03848" y="4941168"/>
            <a:ext cx="864096" cy="292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97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25623" y="343129"/>
            <a:ext cx="439248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為何我們必須進行</a:t>
            </a:r>
            <a:endParaRPr lang="en-US" altLang="zh-TW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 </a:t>
            </a:r>
            <a:r>
              <a:rPr lang="en-US" altLang="zh-TW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       </a:t>
            </a:r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空氣品質教學呢？</a:t>
            </a:r>
            <a:endParaRPr lang="zh-TW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89857"/>
            <a:ext cx="3276600" cy="4400550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1419297" y="3356992"/>
            <a:ext cx="1124309" cy="11775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045158" y="6082968"/>
            <a:ext cx="255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002060"/>
                </a:solidFill>
                <a:latin typeface="+mn-ea"/>
                <a:ea typeface="+mn-ea"/>
              </a:rPr>
              <a:t>台灣男性肺癌癌症地圖</a:t>
            </a:r>
            <a:endParaRPr lang="zh-TW" altLang="en-US" b="1" dirty="0">
              <a:solidFill>
                <a:srgbClr val="002060"/>
              </a:solidFill>
              <a:latin typeface="+mn-ea"/>
              <a:ea typeface="+mn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139952" y="161090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+mj-ea"/>
                <a:ea typeface="+mj-ea"/>
                <a:hlinkClick r:id="rId3"/>
              </a:rPr>
              <a:t>哪裡空氣糟？ 嘉義縣、南投縣氣喘就醫增加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  <a:hlinkClick r:id="rId3"/>
              </a:rPr>
              <a:t>最多 </a:t>
            </a:r>
            <a:r>
              <a:rPr lang="en-US" altLang="zh-TW" b="1" dirty="0">
                <a:solidFill>
                  <a:srgbClr val="FF0000"/>
                </a:solidFill>
                <a:latin typeface="+mj-ea"/>
                <a:ea typeface="+mj-ea"/>
                <a:hlinkClick r:id="rId3"/>
              </a:rPr>
              <a:t>(</a:t>
            </a:r>
            <a:r>
              <a:rPr lang="en-US" altLang="zh-TW" b="1" dirty="0" smtClean="0">
                <a:solidFill>
                  <a:srgbClr val="FF0000"/>
                </a:solidFill>
                <a:latin typeface="+mj-ea"/>
                <a:ea typeface="+mj-ea"/>
                <a:hlinkClick r:id="rId3"/>
              </a:rPr>
              <a:t>2017.11.27</a:t>
            </a:r>
            <a:r>
              <a:rPr lang="zh-TW" altLang="en-US" b="1" dirty="0" smtClean="0">
                <a:solidFill>
                  <a:srgbClr val="FF0000"/>
                </a:solidFill>
                <a:latin typeface="+mj-ea"/>
                <a:ea typeface="+mj-ea"/>
                <a:hlinkClick r:id="rId3"/>
              </a:rPr>
              <a:t>自由時報</a:t>
            </a:r>
            <a:r>
              <a:rPr lang="en-US" altLang="zh-TW" b="1" dirty="0" smtClean="0">
                <a:solidFill>
                  <a:srgbClr val="FF0000"/>
                </a:solidFill>
                <a:latin typeface="+mj-ea"/>
                <a:ea typeface="+mj-ea"/>
                <a:hlinkClick r:id="rId3"/>
              </a:rPr>
              <a:t>)</a:t>
            </a:r>
            <a:endParaRPr lang="zh-TW" altLang="en-US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139952" y="2570899"/>
            <a:ext cx="462347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為了全體師生的身體健康，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必須將空氣品質教育向下紮根，期望影響家人及社區民眾，因此進行空氣品質教學是有其必要性的。</a:t>
            </a:r>
            <a:endParaRPr lang="en-US" altLang="zh-TW" sz="2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2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由知識灌輸內化為外顯的情意技能</a:t>
            </a:r>
            <a:r>
              <a:rPr lang="en-US" altLang="zh-TW" sz="2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endParaRPr lang="en-US" altLang="zh-TW" sz="20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2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由消極的防護轉為積極公民的行動</a:t>
            </a:r>
            <a:r>
              <a:rPr lang="en-US" altLang="zh-TW" sz="2000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endParaRPr lang="zh-TW" altLang="en-US" sz="2000" b="1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323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3811677680"/>
              </p:ext>
            </p:extLst>
          </p:nvPr>
        </p:nvGraphicFramePr>
        <p:xfrm>
          <a:off x="1475656" y="1726208"/>
          <a:ext cx="6096000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1907704" y="3453286"/>
            <a:ext cx="1656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n-ea"/>
                <a:ea typeface="+mn-ea"/>
              </a:rPr>
              <a:t>空氣品質   </a:t>
            </a:r>
            <a:r>
              <a:rPr lang="en-US" altLang="zh-TW" sz="2800" b="1" dirty="0" smtClean="0">
                <a:latin typeface="+mn-ea"/>
                <a:ea typeface="+mn-ea"/>
              </a:rPr>
              <a:t/>
            </a:r>
            <a:br>
              <a:rPr lang="en-US" altLang="zh-TW" sz="2800" b="1" dirty="0" smtClean="0">
                <a:latin typeface="+mn-ea"/>
                <a:ea typeface="+mn-ea"/>
              </a:rPr>
            </a:br>
            <a:r>
              <a:rPr lang="zh-TW" altLang="en-US" sz="2800" b="1" dirty="0" smtClean="0">
                <a:latin typeface="+mn-ea"/>
                <a:ea typeface="+mn-ea"/>
              </a:rPr>
              <a:t>教育</a:t>
            </a:r>
            <a:endParaRPr lang="zh-TW" altLang="en-US" sz="2800" b="1" dirty="0">
              <a:latin typeface="+mn-ea"/>
              <a:ea typeface="+mn-ea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07504" y="513740"/>
            <a:ext cx="460851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在推動空氣品質教學的作法</a:t>
            </a:r>
            <a:endParaRPr lang="zh-TW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359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395536" y="476672"/>
            <a:ext cx="357888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事先的規劃與準備</a:t>
            </a:r>
            <a:endParaRPr lang="zh-TW" alt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961610"/>
              </p:ext>
            </p:extLst>
          </p:nvPr>
        </p:nvGraphicFramePr>
        <p:xfrm>
          <a:off x="405056" y="1700808"/>
          <a:ext cx="609600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5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0939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ysClr val="windowText" lastClr="000000"/>
                          </a:solidFill>
                        </a:rPr>
                        <a:t>內容</a:t>
                      </a:r>
                      <a:endParaRPr lang="zh-TW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ysClr val="windowText" lastClr="000000"/>
                          </a:solidFill>
                        </a:rPr>
                        <a:t>說明</a:t>
                      </a:r>
                      <a:endParaRPr lang="zh-TW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>
                          <a:solidFill>
                            <a:sysClr val="windowText" lastClr="000000"/>
                          </a:solidFill>
                        </a:rPr>
                        <a:t>執行狀況</a:t>
                      </a:r>
                      <a:endParaRPr lang="zh-TW" alt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準備：</a:t>
                      </a:r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召開因應空氣品質防護及教學會議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利用期初校務會議召開會議，討論空汙時的教學方式以及教學活動的實施。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宣導：</a:t>
                      </a:r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擬定因應空氣品質校內工作分配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由總務處擬定相關工作分配，各處室及老師積極執行。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63040"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課程：</a:t>
                      </a:r>
                      <a:endParaRPr lang="en-US" altLang="zh-TW" dirty="0" smtClean="0"/>
                    </a:p>
                    <a:p>
                      <a:r>
                        <a:rPr lang="zh-TW" altLang="en-US" dirty="0" smtClean="0"/>
                        <a:t>教案的編撰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由教導處及總務處協助老師編撰空氣品質教育教案。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圖片 8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9" y="3560008"/>
            <a:ext cx="1764173" cy="1325225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93" y="5085184"/>
            <a:ext cx="1841889" cy="1296144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6588224" y="5410090"/>
            <a:ext cx="2160240" cy="646331"/>
          </a:xfrm>
          <a:prstGeom prst="rect">
            <a:avLst/>
          </a:prstGeom>
          <a:solidFill>
            <a:srgbClr val="FF8E1D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標楷體" pitchFamily="65" charset="-120"/>
                <a:ea typeface="標楷體" pitchFamily="65" charset="-120"/>
              </a:rPr>
              <a:t>以下以縣內訪視檢核表的指標來分享</a:t>
            </a:r>
            <a:endParaRPr lang="zh-TW" altLang="en-US" b="1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499" y="2084833"/>
            <a:ext cx="1833600" cy="13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7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-324544" y="536399"/>
            <a:ext cx="532859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空氣品質教育宣導活動方面</a:t>
            </a:r>
            <a:endParaRPr lang="zh-TW" alt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5152"/>
            <a:ext cx="2229860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97152"/>
            <a:ext cx="2286725" cy="16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653" y="3141152"/>
            <a:ext cx="2208000" cy="165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文字方塊 8"/>
          <p:cNvSpPr txBox="1"/>
          <p:nvPr/>
        </p:nvSpPr>
        <p:spPr>
          <a:xfrm>
            <a:off x="3984095" y="1988840"/>
            <a:ext cx="4464496" cy="378565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itchFamily="2" charset="2"/>
              <a:buChar char="n"/>
            </a:pPr>
            <a:r>
              <a:rPr lang="zh-TW" altLang="en-US" sz="2400" b="1" dirty="0" smtClean="0">
                <a:latin typeface="+mj-ea"/>
                <a:ea typeface="+mj-ea"/>
              </a:rPr>
              <a:t>每學期開學的第一週朝會</a:t>
            </a:r>
            <a:r>
              <a:rPr lang="zh-TW" altLang="en-US" sz="2400" b="1" dirty="0">
                <a:latin typeface="+mj-ea"/>
                <a:ea typeface="+mj-ea"/>
              </a:rPr>
              <a:t>時，</a:t>
            </a:r>
            <a:r>
              <a:rPr lang="zh-TW" altLang="en-US" sz="2400" b="1" dirty="0" smtClean="0">
                <a:latin typeface="+mj-ea"/>
                <a:ea typeface="+mj-ea"/>
              </a:rPr>
              <a:t>就</a:t>
            </a:r>
            <a:r>
              <a:rPr lang="zh-TW" altLang="en-US" sz="2400" b="1" dirty="0">
                <a:latin typeface="+mj-ea"/>
                <a:ea typeface="+mj-ea"/>
              </a:rPr>
              <a:t>向</a:t>
            </a:r>
            <a:r>
              <a:rPr lang="zh-TW" altLang="en-US" sz="2400" b="1" dirty="0" smtClean="0">
                <a:latin typeface="+mj-ea"/>
                <a:ea typeface="+mj-ea"/>
              </a:rPr>
              <a:t>全</a:t>
            </a:r>
            <a:r>
              <a:rPr lang="zh-TW" altLang="en-US" sz="2400" b="1" dirty="0">
                <a:latin typeface="+mj-ea"/>
                <a:ea typeface="+mj-ea"/>
              </a:rPr>
              <a:t>校學生宣導「空氣</a:t>
            </a:r>
            <a:r>
              <a:rPr lang="zh-TW" altLang="en-US" sz="2400" b="1" dirty="0" smtClean="0">
                <a:latin typeface="+mj-ea"/>
                <a:ea typeface="+mj-ea"/>
              </a:rPr>
              <a:t>品質</a:t>
            </a:r>
            <a:r>
              <a:rPr lang="zh-TW" altLang="en-US" sz="2400" b="1" dirty="0">
                <a:latin typeface="+mj-ea"/>
                <a:ea typeface="+mj-ea"/>
              </a:rPr>
              <a:t>概況。</a:t>
            </a:r>
            <a:r>
              <a:rPr lang="zh-TW" altLang="en-US" sz="2400" b="1" dirty="0" smtClean="0">
                <a:latin typeface="+mj-ea"/>
                <a:ea typeface="+mj-ea"/>
              </a:rPr>
              <a:t>」</a:t>
            </a:r>
            <a:endParaRPr lang="en-US" altLang="zh-TW" sz="2400" b="1" dirty="0" smtClean="0">
              <a:latin typeface="+mj-ea"/>
              <a:ea typeface="+mj-ea"/>
            </a:endParaRPr>
          </a:p>
          <a:p>
            <a:endParaRPr lang="en-US" altLang="zh-TW" sz="2400" b="1" dirty="0">
              <a:latin typeface="+mj-ea"/>
              <a:ea typeface="+mj-ea"/>
            </a:endParaRP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n"/>
            </a:pPr>
            <a:r>
              <a:rPr lang="zh-TW" altLang="en-US" sz="2400" b="1" dirty="0">
                <a:latin typeface="+mj-ea"/>
                <a:ea typeface="+mj-ea"/>
              </a:rPr>
              <a:t>於開學後兩週內集合全校</a:t>
            </a:r>
            <a:r>
              <a:rPr lang="zh-TW" altLang="en-US" sz="2400" b="1" dirty="0" smtClean="0">
                <a:latin typeface="+mj-ea"/>
                <a:ea typeface="+mj-ea"/>
              </a:rPr>
              <a:t>師   </a:t>
            </a:r>
            <a:r>
              <a:rPr lang="zh-TW" altLang="en-US" sz="2400" b="1" dirty="0">
                <a:latin typeface="+mj-ea"/>
                <a:ea typeface="+mj-ea"/>
              </a:rPr>
              <a:t>生進行「校園空氣品質警示</a:t>
            </a:r>
            <a:r>
              <a:rPr lang="en-US" altLang="zh-TW" sz="2400" b="1" dirty="0">
                <a:latin typeface="+mj-ea"/>
                <a:ea typeface="+mj-ea"/>
              </a:rPr>
              <a:t/>
            </a:r>
            <a:br>
              <a:rPr lang="en-US" altLang="zh-TW" sz="2400" b="1" dirty="0">
                <a:latin typeface="+mj-ea"/>
                <a:ea typeface="+mj-ea"/>
              </a:rPr>
            </a:br>
            <a:r>
              <a:rPr lang="zh-TW" altLang="en-US" sz="2400" b="1" dirty="0" smtClean="0">
                <a:latin typeface="+mj-ea"/>
                <a:ea typeface="+mj-ea"/>
              </a:rPr>
              <a:t>及</a:t>
            </a:r>
            <a:r>
              <a:rPr lang="zh-TW" altLang="en-US" sz="2400" b="1" dirty="0">
                <a:latin typeface="+mj-ea"/>
                <a:ea typeface="+mj-ea"/>
              </a:rPr>
              <a:t>防護教育。</a:t>
            </a:r>
            <a:r>
              <a:rPr lang="zh-TW" altLang="en-US" sz="2400" b="1" dirty="0" smtClean="0">
                <a:latin typeface="+mj-ea"/>
                <a:ea typeface="+mj-ea"/>
              </a:rPr>
              <a:t>」</a:t>
            </a:r>
            <a:endParaRPr lang="en-US" altLang="zh-TW" sz="2400" b="1" dirty="0" smtClean="0">
              <a:latin typeface="+mj-ea"/>
              <a:ea typeface="+mj-ea"/>
            </a:endParaRPr>
          </a:p>
          <a:p>
            <a:endParaRPr lang="en-US" altLang="zh-TW" sz="2400" b="1" dirty="0">
              <a:latin typeface="+mj-ea"/>
              <a:ea typeface="+mj-ea"/>
            </a:endParaRPr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n"/>
            </a:pPr>
            <a:r>
              <a:rPr lang="zh-TW" altLang="en-US" sz="2400" b="1" dirty="0">
                <a:latin typeface="+mj-ea"/>
                <a:ea typeface="+mj-ea"/>
              </a:rPr>
              <a:t>於每學期的班親會主動向家</a:t>
            </a:r>
            <a:r>
              <a:rPr lang="en-US" altLang="zh-TW" sz="2400" b="1" dirty="0">
                <a:latin typeface="+mj-ea"/>
                <a:ea typeface="+mj-ea"/>
              </a:rPr>
              <a:t/>
            </a:r>
            <a:br>
              <a:rPr lang="en-US" altLang="zh-TW" sz="2400" b="1" dirty="0">
                <a:latin typeface="+mj-ea"/>
                <a:ea typeface="+mj-ea"/>
              </a:rPr>
            </a:br>
            <a:r>
              <a:rPr lang="zh-TW" altLang="en-US" sz="2400" b="1" dirty="0" smtClean="0">
                <a:latin typeface="+mj-ea"/>
                <a:ea typeface="+mj-ea"/>
              </a:rPr>
              <a:t>長</a:t>
            </a:r>
            <a:r>
              <a:rPr lang="zh-TW" altLang="en-US" sz="2400" b="1" dirty="0">
                <a:latin typeface="+mj-ea"/>
                <a:ea typeface="+mj-ea"/>
              </a:rPr>
              <a:t>做「空氣汙染防護宣導。</a:t>
            </a:r>
            <a:r>
              <a:rPr lang="zh-TW" altLang="en-US" sz="2400" b="1" dirty="0" smtClean="0">
                <a:latin typeface="+mj-ea"/>
                <a:ea typeface="+mj-ea"/>
              </a:rPr>
              <a:t>」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4038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教學卓越">
  <a:themeElements>
    <a:clrScheme name="教學卓越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教學卓越">
      <a:majorFont>
        <a:latin typeface="Arial"/>
        <a:ea typeface="標楷體"/>
        <a:cs typeface=""/>
      </a:majorFont>
      <a:minorFont>
        <a:latin typeface="Arial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accent6">
            <a:lumMod val="75000"/>
          </a:schemeClr>
        </a:solidFill>
      </a:spPr>
      <a:bodyPr wrap="square" rtlCol="0">
        <a:spAutoFit/>
      </a:bodyPr>
      <a:lstStyle>
        <a:defPPr>
          <a:defRPr sz="3200" b="1" dirty="0">
            <a:solidFill>
              <a:schemeClr val="bg1"/>
            </a:solidFill>
            <a:latin typeface="標楷體" pitchFamily="65" charset="-120"/>
            <a:ea typeface="標楷體" pitchFamily="65" charset="-120"/>
          </a:defRPr>
        </a:defPPr>
      </a:lstStyle>
    </a:txDef>
  </a:objectDefaults>
  <a:extraClrSchemeLst>
    <a:extraClrScheme>
      <a:clrScheme name="教學卓越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教學卓越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教學卓越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教學卓越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教學卓越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教學卓越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教學卓越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教學卓越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教學卓越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教學卓越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教學卓越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教學卓越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5994</TotalTime>
  <Words>1300</Words>
  <Application>Microsoft Office PowerPoint</Application>
  <PresentationFormat>如螢幕大小 (4:3)</PresentationFormat>
  <Paragraphs>230</Paragraphs>
  <Slides>25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2" baseType="lpstr">
      <vt:lpstr>新細明體</vt:lpstr>
      <vt:lpstr>標楷體</vt:lpstr>
      <vt:lpstr>Arial</vt:lpstr>
      <vt:lpstr>Calibri</vt:lpstr>
      <vt:lpstr>Times New Roman</vt:lpstr>
      <vt:lpstr>Wingdings</vt:lpstr>
      <vt:lpstr>教學卓越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acer</dc:creator>
  <cp:lastModifiedBy>Administrator</cp:lastModifiedBy>
  <cp:revision>400</cp:revision>
  <dcterms:created xsi:type="dcterms:W3CDTF">2009-05-24T13:05:10Z</dcterms:created>
  <dcterms:modified xsi:type="dcterms:W3CDTF">2018-03-22T05:22:27Z</dcterms:modified>
</cp:coreProperties>
</file>