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0"/>
  </p:notesMasterIdLst>
  <p:handoutMasterIdLst>
    <p:handoutMasterId r:id="rId21"/>
  </p:handoutMasterIdLst>
  <p:sldIdLst>
    <p:sldId id="256" r:id="rId2"/>
    <p:sldId id="991" r:id="rId3"/>
    <p:sldId id="938" r:id="rId4"/>
    <p:sldId id="983" r:id="rId5"/>
    <p:sldId id="893" r:id="rId6"/>
    <p:sldId id="984" r:id="rId7"/>
    <p:sldId id="988" r:id="rId8"/>
    <p:sldId id="909" r:id="rId9"/>
    <p:sldId id="987" r:id="rId10"/>
    <p:sldId id="992" r:id="rId11"/>
    <p:sldId id="989" r:id="rId12"/>
    <p:sldId id="910" r:id="rId13"/>
    <p:sldId id="990" r:id="rId14"/>
    <p:sldId id="985" r:id="rId15"/>
    <p:sldId id="993" r:id="rId16"/>
    <p:sldId id="942" r:id="rId17"/>
    <p:sldId id="974" r:id="rId18"/>
    <p:sldId id="869" r:id="rId19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305D8F0-8885-4208-AEA9-F96196C47650}">
          <p14:sldIdLst>
            <p14:sldId id="256"/>
            <p14:sldId id="991"/>
          </p14:sldIdLst>
        </p14:section>
        <p14:section name="未命名的章節" id="{0B7B925D-4062-4415-9770-D90F75EBA1AE}">
          <p14:sldIdLst>
            <p14:sldId id="938"/>
            <p14:sldId id="983"/>
            <p14:sldId id="893"/>
            <p14:sldId id="984"/>
            <p14:sldId id="988"/>
            <p14:sldId id="909"/>
            <p14:sldId id="987"/>
            <p14:sldId id="992"/>
            <p14:sldId id="989"/>
            <p14:sldId id="910"/>
            <p14:sldId id="990"/>
            <p14:sldId id="985"/>
            <p14:sldId id="993"/>
            <p14:sldId id="942"/>
            <p14:sldId id="974"/>
            <p14:sldId id="86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00"/>
    <a:srgbClr val="FF0000"/>
    <a:srgbClr val="297F8B"/>
    <a:srgbClr val="000000"/>
    <a:srgbClr val="FF33CC"/>
    <a:srgbClr val="660033"/>
    <a:srgbClr val="99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76" autoAdjust="0"/>
    <p:restoredTop sz="97843" autoAdjust="0"/>
  </p:normalViewPr>
  <p:slideViewPr>
    <p:cSldViewPr>
      <p:cViewPr varScale="1">
        <p:scale>
          <a:sx n="83" d="100"/>
          <a:sy n="83" d="100"/>
        </p:scale>
        <p:origin x="-70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1174D7F-C1EA-42EA-B919-63A43F34A8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39889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48" tIns="45879" rIns="91748" bIns="45879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A07B786-42D2-4467-9531-BE5F08B839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22918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1719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</p:spPr>
        <p:txBody>
          <a:bodyPr lIns="92075" tIns="46038" rIns="92075" bIns="46038" anchor="ctr"/>
          <a:lstStyle>
            <a:lvl1pPr marL="0" indent="0" algn="ctr"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DBEB9FC7-E46C-43C9-A870-67E52ADE3E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18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96BF8-067C-435E-948A-CD8D424488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730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00900" y="0"/>
            <a:ext cx="1943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1600" y="0"/>
            <a:ext cx="5676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AD45-68F1-4641-B080-48EAAC5780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902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9DB8-86AA-4499-9F57-91451D045D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273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A9D5-5269-47C8-BAD7-E02DEE7D5A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10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34000" y="12954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F8B0-A3ED-4319-9BBB-17B10C4B8C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779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83E63-AF5A-4209-A1E3-129F358B18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7BCA-26F9-4C73-8985-174216955B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68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77E06-D563-4120-A440-5FC6505874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584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6B8FC-BC91-435E-ADB3-D0F847A414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46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0CDF-3121-433F-BD06-A383E7E58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337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90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5410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0"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90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0"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90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2A1735E-9B9B-4509-BAC4-7A7FAD6BF0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latin typeface="Times New Roman" panose="02020603050405020304" pitchFamily="18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defRPr kumimoji="1"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kumimoji="1"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kumimoji="1"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kumimoji="1"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kumimoji="1"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23416;&#26657;&#21320;&#39184;&#25505;&#36092;&#25307;&#27161;&#22865;&#32004;&#26360;&#21450;&#25237;&#27161;&#38920;&#30693;&#37325;&#26032;&#27298;&#35222;&#20989;1051227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23416;&#26657;&#21320;&#39184;&#25505;&#36092;&#22865;&#32004;&#21443;&#32771;&#31684;&#26412;1060720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30452;&#36676;&#24066;&#32291;&#24066;&#25919;&#24220;&#25152;&#23660;&#20013;&#23567;&#23416;&#26657;&#36774;&#29702;&#23416;&#26657;&#21320;&#39184;&#25033;&#34892;&#27880;&#24847;&#20107;&#38917;1051208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3416;&#26657;&#21320;&#39184;&#32879;&#21512;&#25505;&#36092;&#25033;&#20998;&#21029;&#33287;&#21508;&#26657;&#35330;&#23450;&#25505;&#36092;&#21512;&#32004;&#20989;1031107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23416;&#26657;&#21320;&#39184;&#25505;&#36092;&#30332;&#21253;&#27880;&#24847;&#20107;&#38917;101042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23416;&#26657;&#21320;&#39184;&#32879;&#21512;&#25505;&#36092;&#25033;&#20998;&#21029;&#33287;&#21508;&#26657;&#35330;&#23450;&#25505;&#36092;&#21512;&#32004;&#20989;103110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106&#23416;&#24180;&#24230;&#31532;&#19968;&#23416;&#26399;&#39135;&#35676;&#34081;&#33756;&#21934;(&#25307;&#27161;).xls" TargetMode="External"/><Relationship Id="rId2" Type="http://schemas.openxmlformats.org/officeDocument/2006/relationships/hyperlink" Target="106&#23416;&#24180;&#24230;&#31532;&#19968;&#23416;&#26399;&#23416;&#26657;&#21320;&#39184;&#39135;&#26448;&#25505;&#36092;&#38928;&#31639;&#26360;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95536" y="2492896"/>
            <a:ext cx="8640762" cy="26638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/>
              <a:t>嘉義縣</a:t>
            </a:r>
            <a:r>
              <a:rPr lang="en-US" altLang="zh-TW" b="1" dirty="0" smtClean="0"/>
              <a:t>106</a:t>
            </a:r>
            <a:r>
              <a:rPr lang="zh-TW" altLang="en-US" b="1" dirty="0" smtClean="0"/>
              <a:t>年度</a:t>
            </a:r>
            <a:br>
              <a:rPr lang="zh-TW" altLang="en-US" b="1" dirty="0" smtClean="0"/>
            </a:br>
            <a:r>
              <a:rPr lang="zh-TW" altLang="en-US" b="1" dirty="0" smtClean="0"/>
              <a:t>學校午餐採購契約書注意事項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5589588"/>
            <a:ext cx="4349750" cy="93503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dirty="0" smtClean="0"/>
              <a:t>柳林國小校長邱金春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smtClean="0"/>
              <a:t>106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08</a:t>
            </a:r>
            <a:r>
              <a:rPr lang="zh-TW" altLang="en-US" sz="2800" dirty="0" smtClean="0"/>
              <a:t>月</a:t>
            </a:r>
            <a:r>
              <a:rPr lang="en-US" altLang="zh-TW" sz="2800" dirty="0" smtClean="0"/>
              <a:t>07</a:t>
            </a:r>
            <a:r>
              <a:rPr lang="zh-TW" altLang="en-US" sz="2800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契約書內容依據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1412776"/>
            <a:ext cx="7452320" cy="4896544"/>
          </a:xfrm>
        </p:spPr>
        <p:txBody>
          <a:bodyPr/>
          <a:lstStyle/>
          <a:p>
            <a:r>
              <a:rPr lang="zh-TW" altLang="en-US" dirty="0" smtClean="0">
                <a:hlinkClick r:id="rId2" action="ppaction://hlinkfile"/>
              </a:rPr>
              <a:t>依據嘉義縣政府</a:t>
            </a:r>
            <a:endParaRPr lang="en-US" altLang="zh-TW" dirty="0" smtClean="0"/>
          </a:p>
          <a:p>
            <a:r>
              <a:rPr lang="zh-TW" altLang="en-US" dirty="0" smtClean="0"/>
              <a:t>中華民國</a:t>
            </a:r>
            <a:r>
              <a:rPr lang="en-US" altLang="zh-TW" dirty="0"/>
              <a:t>105</a:t>
            </a:r>
            <a:r>
              <a:rPr lang="zh-TW" altLang="en-US" dirty="0"/>
              <a:t>年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27</a:t>
            </a:r>
            <a:r>
              <a:rPr lang="zh-TW" altLang="en-US" dirty="0"/>
              <a:t>日</a:t>
            </a:r>
          </a:p>
          <a:p>
            <a:r>
              <a:rPr lang="zh-TW" altLang="en-US" dirty="0" smtClean="0"/>
              <a:t>府</a:t>
            </a:r>
            <a:r>
              <a:rPr lang="zh-TW" altLang="en-US" dirty="0"/>
              <a:t>教體字第</a:t>
            </a:r>
            <a:r>
              <a:rPr lang="en-US" altLang="zh-TW" dirty="0"/>
              <a:t>1050251900</a:t>
            </a:r>
            <a:r>
              <a:rPr lang="zh-TW" altLang="en-US" dirty="0" smtClean="0"/>
              <a:t>號函</a:t>
            </a:r>
            <a:endParaRPr lang="en-US" altLang="zh-TW" dirty="0" smtClean="0"/>
          </a:p>
          <a:p>
            <a:r>
              <a:rPr lang="zh-TW" altLang="en-US" dirty="0" smtClean="0"/>
              <a:t>主旨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zh-TW" altLang="en-US" dirty="0" smtClean="0"/>
              <a:t>為</a:t>
            </a:r>
            <a:r>
              <a:rPr lang="zh-TW" altLang="en-US" dirty="0"/>
              <a:t>落實學校午餐相關採購契約</a:t>
            </a:r>
            <a:r>
              <a:rPr lang="zh-TW" altLang="en-US" dirty="0" smtClean="0"/>
              <a:t>規範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，</a:t>
            </a:r>
            <a:r>
              <a:rPr lang="zh-TW" altLang="en-US" dirty="0"/>
              <a:t>請各校重新檢視</a:t>
            </a:r>
            <a:r>
              <a:rPr lang="en-US" altLang="zh-TW" dirty="0"/>
              <a:t>105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</a:t>
            </a:r>
            <a:r>
              <a:rPr lang="en-US" altLang="zh-TW" dirty="0"/>
              <a:t>)</a:t>
            </a:r>
            <a:r>
              <a:rPr lang="zh-TW" altLang="en-US" dirty="0"/>
              <a:t>年度</a:t>
            </a:r>
            <a:r>
              <a:rPr lang="zh-TW" altLang="en-US" dirty="0" smtClean="0"/>
              <a:t>學校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午餐</a:t>
            </a:r>
            <a:r>
              <a:rPr lang="zh-TW" altLang="en-US" dirty="0"/>
              <a:t>採購合約書內容文件並</a:t>
            </a:r>
            <a:r>
              <a:rPr lang="zh-TW" altLang="en-US" dirty="0" smtClean="0"/>
              <a:t>列入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</a:t>
            </a:r>
            <a:r>
              <a:rPr lang="en-US" altLang="zh-TW" dirty="0" smtClean="0"/>
              <a:t>106</a:t>
            </a:r>
            <a:r>
              <a:rPr lang="en-US" altLang="zh-TW" dirty="0"/>
              <a:t>(</a:t>
            </a:r>
            <a:r>
              <a:rPr lang="zh-TW" altLang="en-US" dirty="0"/>
              <a:t>學</a:t>
            </a:r>
            <a:r>
              <a:rPr lang="en-US" altLang="zh-TW" dirty="0"/>
              <a:t>)</a:t>
            </a:r>
            <a:r>
              <a:rPr lang="zh-TW" altLang="en-US" dirty="0" smtClean="0"/>
              <a:t>年度修正</a:t>
            </a:r>
            <a:r>
              <a:rPr lang="zh-TW" altLang="en-US" dirty="0"/>
              <a:t>重點，詳如</a:t>
            </a:r>
            <a:r>
              <a:rPr lang="zh-TW" altLang="en-US" dirty="0" smtClean="0"/>
              <a:t>說明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，</a:t>
            </a:r>
            <a:r>
              <a:rPr lang="zh-TW" altLang="en-US" dirty="0"/>
              <a:t>請查照。</a:t>
            </a:r>
          </a:p>
        </p:txBody>
      </p:sp>
    </p:spTree>
    <p:extLst>
      <p:ext uri="{BB962C8B-B14F-4D97-AF65-F5344CB8AC3E}">
        <p14:creationId xmlns:p14="http://schemas.microsoft.com/office/powerpoint/2010/main" val="18413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7344816" cy="865187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3600" b="1" dirty="0" smtClean="0"/>
              <a:t>學校午餐食材採購合約書內容文件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196752"/>
            <a:ext cx="7344816" cy="5544616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607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n"/>
              <a:defRPr/>
            </a:pPr>
            <a:r>
              <a:rPr lang="zh-TW" altLang="en-US" b="1" dirty="0" smtClean="0"/>
              <a:t>依序裝訂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未經發包程序逕行採購</a:t>
            </a:r>
            <a:r>
              <a:rPr lang="en-US" altLang="zh-TW" b="1" dirty="0" smtClean="0"/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一、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合約書主文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請依縣政府範本修改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    正本請貼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印花</a:t>
            </a:r>
            <a:endParaRPr lang="en-US" altLang="zh-TW" b="1" dirty="0">
              <a:solidFill>
                <a:srgbClr val="FF0000"/>
              </a:solidFill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latin typeface="+mn-ea"/>
              </a:rPr>
              <a:t>二、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得標廠商保險單影本</a:t>
            </a:r>
            <a:endParaRPr lang="en-US" altLang="zh-TW" b="1" dirty="0" smtClean="0">
              <a:solidFill>
                <a:srgbClr val="FF0000"/>
              </a:solidFill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latin typeface="+mn-ea"/>
              </a:rPr>
              <a:t>三、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學校午餐食材採購明細表</a:t>
            </a:r>
            <a:endParaRPr lang="en-US" altLang="zh-TW" b="1" dirty="0" smtClean="0">
              <a:solidFill>
                <a:srgbClr val="FF0000"/>
              </a:solidFill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latin typeface="+mn-ea"/>
              </a:rPr>
              <a:t>四、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採購時食譜菜單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註明食譜因應時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令季節及實際需求經甲乙雙方同意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時可修改變更之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endParaRPr lang="en-US" altLang="zh-TW" dirty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備註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u="sng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適用整學期未超過</a:t>
            </a:r>
            <a:r>
              <a:rPr lang="en-US" altLang="zh-TW" u="sng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u="sng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萬元者</a:t>
            </a:r>
            <a:endParaRPr lang="en-US" altLang="zh-TW" u="sng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66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2656"/>
            <a:ext cx="7201222" cy="926232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4000" b="1" dirty="0" smtClean="0"/>
              <a:t>學校午餐食材採購契約書內容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484784"/>
            <a:ext cx="7201222" cy="5229796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607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2800" dirty="0" smtClean="0"/>
              <a:t>嘉義縣</a:t>
            </a:r>
            <a:r>
              <a:rPr lang="en-US" altLang="zh-TW" sz="2800" dirty="0" smtClean="0"/>
              <a:t>00</a:t>
            </a:r>
            <a:r>
              <a:rPr lang="zh-TW" altLang="en-US" sz="2800" dirty="0" smtClean="0"/>
              <a:t>鄉</a:t>
            </a:r>
            <a:r>
              <a:rPr lang="en-US" altLang="zh-TW" sz="2800" dirty="0" smtClean="0"/>
              <a:t>00</a:t>
            </a:r>
            <a:r>
              <a:rPr lang="zh-TW" altLang="en-US" sz="2800" dirty="0" smtClean="0"/>
              <a:t>國民小學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en-US" altLang="zh-TW" sz="1800" dirty="0" smtClean="0"/>
              <a:t>A.</a:t>
            </a:r>
            <a:r>
              <a:rPr lang="zh-TW" altLang="en-US" sz="1800" dirty="0" smtClean="0"/>
              <a:t>契約主文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立契約人：主辦機關（以下簡稱甲方）：</a:t>
            </a:r>
            <a:r>
              <a:rPr lang="zh-TW" altLang="en-US" sz="1800" u="sng" dirty="0" smtClean="0"/>
              <a:t>嘉義縣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鄉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國民小學      </a:t>
            </a:r>
            <a:endParaRPr lang="zh-TW" altLang="en-US" sz="1800" dirty="0" smtClean="0"/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承 包 商（以下簡稱乙方）：（承包廠全名）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經雙方同意，簽訂定本契約。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第</a:t>
            </a:r>
            <a:r>
              <a:rPr lang="en-US" altLang="zh-TW" sz="1800" dirty="0" smtClean="0"/>
              <a:t>1</a:t>
            </a:r>
            <a:r>
              <a:rPr lang="zh-TW" altLang="en-US" sz="1800" dirty="0" smtClean="0"/>
              <a:t>條財物名稱</a:t>
            </a:r>
            <a:r>
              <a:rPr lang="en-US" altLang="zh-TW" sz="1800" dirty="0" smtClean="0"/>
              <a:t>﹕</a:t>
            </a:r>
            <a:r>
              <a:rPr lang="zh-TW" altLang="en-US" sz="1800" u="sng" dirty="0" smtClean="0"/>
              <a:t>嘉義縣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鄉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國小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學年度營養午餐食材採購</a:t>
            </a:r>
            <a:endParaRPr lang="zh-TW" altLang="en-US" sz="1800" dirty="0" smtClean="0"/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第</a:t>
            </a:r>
            <a:r>
              <a:rPr lang="en-US" altLang="zh-TW" sz="1800" dirty="0" smtClean="0"/>
              <a:t>2</a:t>
            </a:r>
            <a:r>
              <a:rPr lang="zh-TW" altLang="en-US" sz="1800" dirty="0" smtClean="0"/>
              <a:t>條 財物編號</a:t>
            </a:r>
            <a:r>
              <a:rPr lang="en-US" altLang="zh-TW" sz="1800" dirty="0" smtClean="0"/>
              <a:t>﹕</a:t>
            </a:r>
            <a:r>
              <a:rPr lang="en-US" altLang="zh-TW" sz="1800" u="sng" dirty="0" smtClean="0"/>
              <a:t>                                                  </a:t>
            </a:r>
            <a:endParaRPr lang="en-US" altLang="zh-TW" sz="1800" dirty="0" smtClean="0"/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第</a:t>
            </a:r>
            <a:r>
              <a:rPr lang="en-US" altLang="zh-TW" sz="1800" dirty="0" smtClean="0"/>
              <a:t>3</a:t>
            </a:r>
            <a:r>
              <a:rPr lang="zh-TW" altLang="en-US" sz="1800" dirty="0" smtClean="0"/>
              <a:t>條 財物地點</a:t>
            </a:r>
            <a:r>
              <a:rPr lang="en-US" altLang="zh-TW" sz="1800" dirty="0" smtClean="0"/>
              <a:t>﹕</a:t>
            </a:r>
            <a:r>
              <a:rPr lang="en-US" altLang="zh-TW" sz="1800" u="sng" dirty="0" smtClean="0"/>
              <a:t>00</a:t>
            </a:r>
            <a:r>
              <a:rPr lang="zh-TW" altLang="en-US" sz="1800" u="sng" dirty="0" smtClean="0"/>
              <a:t>國小午餐廚房                    </a:t>
            </a:r>
            <a:endParaRPr lang="zh-TW" altLang="en-US" sz="1800" dirty="0" smtClean="0"/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1800" dirty="0" smtClean="0"/>
              <a:t>第</a:t>
            </a:r>
            <a:r>
              <a:rPr lang="en-US" altLang="zh-TW" sz="1800" dirty="0" smtClean="0"/>
              <a:t>4</a:t>
            </a:r>
            <a:r>
              <a:rPr lang="zh-TW" altLang="en-US" sz="1800" dirty="0" smtClean="0"/>
              <a:t>條 財物範圍</a:t>
            </a:r>
            <a:r>
              <a:rPr lang="en-US" altLang="zh-TW" sz="1800" dirty="0" smtClean="0"/>
              <a:t>﹕</a:t>
            </a:r>
            <a:r>
              <a:rPr lang="zh-TW" altLang="en-US" sz="1800" dirty="0" smtClean="0"/>
              <a:t>詳如營養午餐食譜設計表</a:t>
            </a:r>
            <a:r>
              <a:rPr lang="en-US" altLang="zh-TW" sz="1800" dirty="0" smtClean="0"/>
              <a:t>4-42</a:t>
            </a:r>
            <a:r>
              <a:rPr lang="zh-TW" altLang="en-US" sz="1800" dirty="0" smtClean="0"/>
              <a:t>週（一學年）</a:t>
            </a:r>
            <a:r>
              <a:rPr lang="zh-TW" altLang="en-US" sz="2800" dirty="0" smtClean="0"/>
              <a:t> </a:t>
            </a:r>
          </a:p>
          <a:p>
            <a:pPr eaLnBrk="1" hangingPunct="1">
              <a:lnSpc>
                <a:spcPts val="2200"/>
              </a:lnSpc>
              <a:spcBef>
                <a:spcPts val="1200"/>
              </a:spcBef>
            </a:pPr>
            <a:r>
              <a:rPr lang="zh-TW" altLang="en-US" sz="2600" dirty="0" smtClean="0"/>
              <a:t>第</a:t>
            </a:r>
            <a:r>
              <a:rPr lang="en-US" altLang="zh-TW" sz="2600" dirty="0" smtClean="0"/>
              <a:t>5</a:t>
            </a:r>
            <a:r>
              <a:rPr lang="zh-TW" altLang="en-US" sz="2600" dirty="0" smtClean="0"/>
              <a:t>條 契約總價：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2600" dirty="0" smtClean="0"/>
              <a:t>本財物契約總價為新台幣  萬  仟 佰 拾 元整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2600" dirty="0" smtClean="0"/>
              <a:t>（新台幣</a:t>
            </a:r>
            <a:r>
              <a:rPr lang="en-US" altLang="zh-TW" sz="2600" dirty="0" smtClean="0"/>
              <a:t>NT$        </a:t>
            </a:r>
            <a:r>
              <a:rPr lang="zh-TW" altLang="en-US" sz="2600" dirty="0" smtClean="0"/>
              <a:t>元）中文大寫</a:t>
            </a:r>
          </a:p>
          <a:p>
            <a:pPr eaLnBrk="1" hangingPunct="1">
              <a:lnSpc>
                <a:spcPts val="2200"/>
              </a:lnSpc>
              <a:spcBef>
                <a:spcPts val="600"/>
              </a:spcBef>
            </a:pPr>
            <a:r>
              <a:rPr lang="zh-TW" altLang="en-US" sz="2600" b="1" dirty="0" smtClean="0">
                <a:solidFill>
                  <a:srgbClr val="FF0000"/>
                </a:solidFill>
              </a:rPr>
              <a:t>（標案單價決標經費以實際供應日數及供應人數為結算基準）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契約書主文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916832"/>
            <a:ext cx="6408712" cy="3168352"/>
          </a:xfrm>
        </p:spPr>
        <p:txBody>
          <a:bodyPr/>
          <a:lstStyle/>
          <a:p>
            <a:r>
              <a:rPr lang="zh-TW" altLang="en-US" dirty="0" smtClean="0"/>
              <a:t>嘉義縣政府中華民國</a:t>
            </a:r>
            <a:r>
              <a:rPr lang="en-US" altLang="zh-TW" dirty="0"/>
              <a:t>106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</a:t>
            </a:r>
            <a:r>
              <a:rPr lang="en-US" altLang="zh-TW" dirty="0"/>
              <a:t>20</a:t>
            </a:r>
            <a:r>
              <a:rPr lang="zh-TW" altLang="en-US" dirty="0"/>
              <a:t>日</a:t>
            </a:r>
          </a:p>
          <a:p>
            <a:r>
              <a:rPr lang="zh-TW" altLang="en-US" dirty="0" smtClean="0"/>
              <a:t>府</a:t>
            </a:r>
            <a:r>
              <a:rPr lang="zh-TW" altLang="en-US" dirty="0"/>
              <a:t>教體字第</a:t>
            </a:r>
            <a:r>
              <a:rPr lang="en-US" altLang="zh-TW" dirty="0"/>
              <a:t>1060147624</a:t>
            </a:r>
            <a:r>
              <a:rPr lang="zh-TW" altLang="en-US" dirty="0" smtClean="0"/>
              <a:t>號函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3600" dirty="0" smtClean="0">
                <a:hlinkClick r:id="rId2" action="ppaction://hlinkfile"/>
              </a:rPr>
              <a:t>學校</a:t>
            </a:r>
            <a:r>
              <a:rPr lang="zh-TW" altLang="en-US" sz="3600" dirty="0">
                <a:hlinkClick r:id="rId2" action="ppaction://hlinkfile"/>
              </a:rPr>
              <a:t>午餐採購契約</a:t>
            </a:r>
            <a:r>
              <a:rPr lang="en-US" altLang="zh-TW" sz="3600" dirty="0">
                <a:hlinkClick r:id="rId2" action="ppaction://hlinkfile"/>
              </a:rPr>
              <a:t>(</a:t>
            </a:r>
            <a:r>
              <a:rPr lang="zh-TW" altLang="en-US" sz="3600" dirty="0">
                <a:hlinkClick r:id="rId2" action="ppaction://hlinkfile"/>
              </a:rPr>
              <a:t>參考</a:t>
            </a:r>
            <a:r>
              <a:rPr lang="zh-TW" altLang="en-US" sz="3600" dirty="0" smtClean="0">
                <a:hlinkClick r:id="rId2" action="ppaction://hlinkfile"/>
              </a:rPr>
              <a:t>範本</a:t>
            </a:r>
            <a:r>
              <a:rPr lang="en-US" altLang="zh-TW" sz="3600" dirty="0" smtClean="0">
                <a:hlinkClick r:id="rId2" action="ppaction://hlinkfile"/>
              </a:rPr>
              <a:t>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576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976664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zh-TW" altLang="en-US" b="1" dirty="0" smtClean="0"/>
              <a:t>契約書依法報府備查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2132856"/>
            <a:ext cx="6768752" cy="4536504"/>
          </a:xfrm>
        </p:spPr>
        <p:txBody>
          <a:bodyPr/>
          <a:lstStyle/>
          <a:p>
            <a:pPr>
              <a:buClr>
                <a:srgbClr val="008000"/>
              </a:buClr>
              <a:buFontTx/>
              <a:buNone/>
              <a:defRPr/>
            </a:pPr>
            <a:r>
              <a:rPr lang="zh-TW" altLang="en-US" b="1" dirty="0" smtClean="0"/>
              <a:t>       學校衛生法第</a:t>
            </a:r>
            <a:r>
              <a:rPr lang="en-US" altLang="zh-TW" b="1" dirty="0"/>
              <a:t> 23 -3</a:t>
            </a:r>
            <a:r>
              <a:rPr lang="zh-TW" altLang="en-US" b="1" dirty="0"/>
              <a:t>條        </a:t>
            </a:r>
            <a:endParaRPr lang="en-US" altLang="zh-TW" b="1" dirty="0"/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r>
              <a:rPr lang="zh-TW" altLang="en-US" b="1" dirty="0"/>
              <a:t>  </a:t>
            </a:r>
            <a:r>
              <a:rPr lang="zh-TW" altLang="en-US" b="1" dirty="0" smtClean="0"/>
              <a:t>      </a:t>
            </a:r>
            <a:r>
              <a:rPr lang="zh-TW" altLang="en-US" dirty="0" smtClean="0"/>
              <a:t>學校</a:t>
            </a:r>
            <a:r>
              <a:rPr lang="zh-TW" altLang="en-US" dirty="0"/>
              <a:t>辦理膳食之採購，應</a:t>
            </a:r>
            <a:r>
              <a:rPr lang="zh-TW" altLang="en-US" dirty="0" smtClean="0"/>
              <a:t>參考中央</a:t>
            </a:r>
            <a:r>
              <a:rPr lang="zh-TW" altLang="en-US" dirty="0"/>
              <a:t>餐廚或外訂餐盒採購契約書範本與供應業者簽訂書面契約，</a:t>
            </a:r>
            <a:r>
              <a:rPr lang="zh-TW" altLang="en-US" u="sng" dirty="0">
                <a:solidFill>
                  <a:srgbClr val="C00000"/>
                </a:solidFill>
              </a:rPr>
              <a:t>報請主管機關備查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endParaRPr lang="en-US" altLang="zh-TW" dirty="0"/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r>
              <a:rPr lang="en-US" altLang="zh-TW" b="1" dirty="0" smtClean="0"/>
              <a:t>106</a:t>
            </a:r>
            <a:r>
              <a:rPr lang="zh-TW" altLang="en-US" b="1" dirty="0" smtClean="0"/>
              <a:t>學年度各校午餐食材採購契約書</a:t>
            </a:r>
            <a:endParaRPr lang="en-US" altLang="zh-TW" b="1" dirty="0" smtClean="0"/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r>
              <a:rPr lang="zh-TW" altLang="en-US" b="1" dirty="0" smtClean="0"/>
              <a:t>於</a:t>
            </a:r>
            <a:r>
              <a:rPr lang="en-US" altLang="zh-TW" b="1" dirty="0" smtClean="0"/>
              <a:t>106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9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15</a:t>
            </a:r>
            <a:r>
              <a:rPr lang="zh-TW" altLang="en-US" b="1" dirty="0" smtClean="0"/>
              <a:t>日前寄送柳林國小</a:t>
            </a:r>
            <a:endParaRPr lang="en-US" altLang="zh-TW" b="1" dirty="0"/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5966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976664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zh-TW" altLang="en-US" b="1" dirty="0" smtClean="0"/>
              <a:t>契約書依法報府備查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628800"/>
            <a:ext cx="7668344" cy="5229200"/>
          </a:xfrm>
        </p:spPr>
        <p:txBody>
          <a:bodyPr/>
          <a:lstStyle/>
          <a:p>
            <a:r>
              <a:rPr lang="zh-TW" altLang="zh-TW" b="1" dirty="0"/>
              <a:t>直轄市縣</a:t>
            </a:r>
            <a:r>
              <a:rPr lang="en-US" altLang="zh-TW" b="1" dirty="0"/>
              <a:t>(</a:t>
            </a:r>
            <a:r>
              <a:rPr lang="zh-TW" altLang="zh-TW" b="1" dirty="0"/>
              <a:t>市</a:t>
            </a:r>
            <a:r>
              <a:rPr lang="en-US" altLang="zh-TW" b="1" dirty="0"/>
              <a:t>)</a:t>
            </a:r>
            <a:r>
              <a:rPr lang="zh-TW" altLang="zh-TW" b="1" dirty="0"/>
              <a:t>政府及所屬國民</a:t>
            </a:r>
            <a:r>
              <a:rPr lang="zh-TW" altLang="zh-TW" b="1" dirty="0" smtClean="0"/>
              <a:t>小學及國民</a:t>
            </a:r>
            <a:r>
              <a:rPr lang="zh-TW" altLang="zh-TW" b="1" dirty="0"/>
              <a:t>中學辦理學校</a:t>
            </a:r>
            <a:r>
              <a:rPr lang="zh-TW" altLang="zh-TW" b="1" dirty="0" smtClean="0"/>
              <a:t>午餐應</a:t>
            </a:r>
            <a:r>
              <a:rPr lang="zh-TW" altLang="zh-TW" b="1" dirty="0"/>
              <a:t>行</a:t>
            </a:r>
            <a:r>
              <a:rPr lang="zh-TW" altLang="zh-TW" b="1" dirty="0" smtClean="0"/>
              <a:t>注意事項</a:t>
            </a:r>
            <a:r>
              <a:rPr lang="en-US" altLang="zh-TW" b="1" dirty="0" smtClean="0"/>
              <a:t>1051208</a:t>
            </a:r>
            <a:endParaRPr lang="zh-TW" altLang="zh-TW" b="1" dirty="0"/>
          </a:p>
          <a:p>
            <a:r>
              <a:rPr lang="en-US" altLang="zh-TW" dirty="0"/>
              <a:t> </a:t>
            </a:r>
            <a:r>
              <a:rPr lang="zh-TW" altLang="zh-TW" dirty="0" smtClean="0"/>
              <a:t>五</a:t>
            </a:r>
            <a:r>
              <a:rPr lang="zh-TW" altLang="zh-TW" dirty="0"/>
              <a:t>、學校辦理午餐，應依政府採購法相關規定及下列規定辦理：</a:t>
            </a:r>
            <a:r>
              <a:rPr lang="en-US" altLang="zh-TW" dirty="0"/>
              <a:t>  </a:t>
            </a:r>
            <a:endParaRPr lang="zh-TW" altLang="zh-TW" dirty="0"/>
          </a:p>
          <a:p>
            <a:r>
              <a:rPr lang="en-US" altLang="zh-TW" dirty="0"/>
              <a:t>    (</a:t>
            </a:r>
            <a:r>
              <a:rPr lang="zh-TW" altLang="zh-TW" dirty="0"/>
              <a:t>一</a:t>
            </a:r>
            <a:r>
              <a:rPr lang="en-US" altLang="zh-TW" dirty="0" smtClean="0"/>
              <a:t>)(</a:t>
            </a:r>
            <a:r>
              <a:rPr lang="zh-TW" altLang="zh-TW" dirty="0"/>
              <a:t>二</a:t>
            </a:r>
            <a:r>
              <a:rPr lang="en-US" altLang="zh-TW" dirty="0" smtClean="0"/>
              <a:t>)(</a:t>
            </a:r>
            <a:r>
              <a:rPr lang="zh-TW" altLang="zh-TW" dirty="0"/>
              <a:t>三</a:t>
            </a:r>
            <a:r>
              <a:rPr lang="en-US" altLang="zh-TW" dirty="0" smtClean="0"/>
              <a:t>)(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r>
              <a:rPr lang="zh-TW" altLang="zh-TW" b="1" dirty="0"/>
              <a:t>膳食之採購，應參考中央餐廚或外訂餐盒採購契約書範本，</a:t>
            </a:r>
            <a:r>
              <a:rPr lang="zh-TW" altLang="zh-TW" b="1" dirty="0" smtClean="0"/>
              <a:t>與供應</a:t>
            </a:r>
            <a:r>
              <a:rPr lang="zh-TW" altLang="zh-TW" b="1" dirty="0"/>
              <a:t>業者簽訂書面契約，</a:t>
            </a:r>
            <a:r>
              <a:rPr lang="zh-TW" altLang="zh-TW" b="1" dirty="0">
                <a:hlinkClick r:id="rId2" action="ppaction://hlinkfile"/>
              </a:rPr>
              <a:t>報請主管機關備查</a:t>
            </a:r>
            <a:r>
              <a:rPr lang="zh-TW" altLang="zh-TW" b="1" dirty="0"/>
              <a:t>。</a:t>
            </a:r>
            <a:r>
              <a:rPr lang="en-US" altLang="zh-TW" b="1" dirty="0"/>
              <a:t>  </a:t>
            </a:r>
            <a:endParaRPr lang="zh-TW" altLang="zh-TW" dirty="0"/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r>
              <a:rPr lang="en-US" altLang="zh-TW" sz="1200" b="1" dirty="0" smtClean="0"/>
              <a:t>   </a:t>
            </a:r>
          </a:p>
          <a:p>
            <a:pPr marL="1701800" indent="-1701800">
              <a:buClr>
                <a:srgbClr val="008000"/>
              </a:buClr>
              <a:buFontTx/>
              <a:buNone/>
              <a:defRPr/>
            </a:pPr>
            <a:r>
              <a:rPr lang="en-US" altLang="zh-TW" b="1" dirty="0" smtClean="0"/>
              <a:t> </a:t>
            </a:r>
            <a:r>
              <a:rPr lang="en-US" altLang="zh-TW" b="1" dirty="0" smtClean="0">
                <a:solidFill>
                  <a:srgbClr val="FF0000"/>
                </a:solidFill>
              </a:rPr>
              <a:t>106</a:t>
            </a:r>
            <a:r>
              <a:rPr lang="zh-TW" altLang="en-US" b="1" dirty="0" smtClean="0">
                <a:solidFill>
                  <a:srgbClr val="FF0000"/>
                </a:solidFill>
              </a:rPr>
              <a:t>學年度各校午餐食材採購契約書於</a:t>
            </a:r>
            <a:r>
              <a:rPr lang="en-US" altLang="zh-TW" b="1" dirty="0" smtClean="0">
                <a:solidFill>
                  <a:srgbClr val="FF0000"/>
                </a:solidFill>
              </a:rPr>
              <a:t>106</a:t>
            </a:r>
            <a:r>
              <a:rPr lang="zh-TW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TW" b="1" dirty="0" smtClean="0">
                <a:solidFill>
                  <a:srgbClr val="FF0000"/>
                </a:solidFill>
              </a:rPr>
              <a:t>9</a:t>
            </a:r>
            <a:r>
              <a:rPr lang="zh-TW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TW" b="1" dirty="0" smtClean="0">
                <a:solidFill>
                  <a:srgbClr val="FF0000"/>
                </a:solidFill>
              </a:rPr>
              <a:t>15</a:t>
            </a:r>
            <a:r>
              <a:rPr lang="zh-TW" altLang="en-US" b="1" dirty="0" smtClean="0">
                <a:solidFill>
                  <a:srgbClr val="FF0000"/>
                </a:solidFill>
              </a:rPr>
              <a:t>日前寄送柳林國小</a:t>
            </a:r>
            <a:endParaRPr lang="en-US" altLang="zh-TW" b="1" dirty="0">
              <a:solidFill>
                <a:srgbClr val="FF0000"/>
              </a:solidFill>
            </a:endParaRPr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2061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93725"/>
            <a:ext cx="8352928" cy="6264275"/>
          </a:xfrm>
        </p:spPr>
        <p:txBody>
          <a:bodyPr/>
          <a:lstStyle/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dirty="0" smtClean="0">
                <a:solidFill>
                  <a:srgbClr val="000000"/>
                </a:solidFill>
              </a:rPr>
              <a:t>               </a:t>
            </a:r>
            <a:r>
              <a:rPr lang="en-US" altLang="zh-TW" dirty="0" smtClean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3600" b="1" dirty="0" smtClean="0">
                <a:solidFill>
                  <a:srgbClr val="0000CC"/>
                </a:solidFill>
              </a:rPr>
              <a:t>學校午餐係屬代收代辦業務</a:t>
            </a:r>
            <a:r>
              <a:rPr lang="zh-TW" altLang="en-US" sz="3600" b="1" dirty="0" smtClean="0"/>
              <a:t>    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TW" altLang="en-US" sz="1185" b="1" dirty="0" smtClean="0"/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1778" b="1" dirty="0" smtClean="0"/>
              <a:t>                        依據行政院公共工程委員會</a:t>
            </a:r>
            <a:r>
              <a:rPr lang="en-US" altLang="zh-TW" sz="1778" b="1" dirty="0" smtClean="0"/>
              <a:t>101</a:t>
            </a:r>
            <a:r>
              <a:rPr lang="zh-TW" altLang="en-US" sz="1778" b="1" dirty="0" smtClean="0"/>
              <a:t>年</a:t>
            </a:r>
            <a:r>
              <a:rPr lang="en-US" altLang="zh-TW" sz="1778" b="1" dirty="0" smtClean="0"/>
              <a:t>12</a:t>
            </a:r>
            <a:r>
              <a:rPr lang="zh-TW" altLang="en-US" sz="1778" b="1" dirty="0" smtClean="0"/>
              <a:t>月</a:t>
            </a:r>
            <a:r>
              <a:rPr lang="en-US" altLang="zh-TW" sz="1778" b="1" dirty="0" smtClean="0"/>
              <a:t>7</a:t>
            </a:r>
            <a:r>
              <a:rPr lang="zh-TW" altLang="en-US" sz="1778" b="1" dirty="0" smtClean="0"/>
              <a:t>日工程企字第</a:t>
            </a:r>
            <a:r>
              <a:rPr lang="en-US" altLang="zh-TW" sz="1778" b="1" dirty="0" smtClean="0"/>
              <a:t>10100444690</a:t>
            </a:r>
            <a:r>
              <a:rPr lang="zh-TW" altLang="en-US" sz="1778" b="1" dirty="0" smtClean="0"/>
              <a:t>號函</a:t>
            </a:r>
            <a:endParaRPr lang="en-US" altLang="zh-TW" sz="1778" b="1" dirty="0" smtClean="0"/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778" b="1" dirty="0" smtClean="0"/>
              <a:t>                        </a:t>
            </a:r>
            <a:r>
              <a:rPr lang="zh-TW" altLang="en-US" sz="1778" b="1" dirty="0" smtClean="0"/>
              <a:t>轉監察院</a:t>
            </a:r>
            <a:r>
              <a:rPr lang="en-US" altLang="zh-TW" sz="1778" b="1" dirty="0" smtClean="0"/>
              <a:t>101</a:t>
            </a:r>
            <a:r>
              <a:rPr lang="zh-TW" altLang="en-US" sz="1778" b="1" dirty="0" smtClean="0"/>
              <a:t>年</a:t>
            </a:r>
            <a:r>
              <a:rPr lang="en-US" altLang="zh-TW" sz="1778" b="1" dirty="0" smtClean="0"/>
              <a:t>11</a:t>
            </a:r>
            <a:r>
              <a:rPr lang="zh-TW" altLang="en-US" sz="1778" b="1" dirty="0" smtClean="0"/>
              <a:t>月</a:t>
            </a:r>
            <a:r>
              <a:rPr lang="en-US" altLang="zh-TW" sz="1778" b="1" dirty="0" smtClean="0"/>
              <a:t>28</a:t>
            </a:r>
            <a:r>
              <a:rPr lang="zh-TW" altLang="en-US" sz="1778" b="1" dirty="0" smtClean="0"/>
              <a:t>日院台教字第</a:t>
            </a:r>
            <a:r>
              <a:rPr lang="en-US" altLang="zh-TW" sz="1778" b="1" dirty="0" smtClean="0"/>
              <a:t>1012430675</a:t>
            </a:r>
            <a:r>
              <a:rPr lang="zh-TW" altLang="en-US" sz="1778" b="1" dirty="0" smtClean="0"/>
              <a:t>號函辦理。</a:t>
            </a:r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778" b="1" dirty="0" smtClean="0"/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1778" b="1" dirty="0" smtClean="0"/>
              <a:t>                      </a:t>
            </a:r>
            <a:r>
              <a:rPr lang="zh-TW" altLang="en-US" sz="2400" b="1" dirty="0" smtClean="0"/>
              <a:t>旨揭調查意見略以：</a:t>
            </a:r>
          </a:p>
          <a:p>
            <a:pPr marL="1527175" indent="-1527175"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1778" b="1" dirty="0" smtClean="0"/>
              <a:t>                       ◎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公立各級學校以代收代付費用辦理學生營養午餐採購，業經中央教育主管機關認屬學校事務，無論自辦或委託代辦，均有政府採購法之適用：</a:t>
            </a:r>
            <a:endParaRPr lang="en-US" altLang="zh-TW" sz="2000" b="1" dirty="0" smtClean="0">
              <a:solidFill>
                <a:srgbClr val="FF0000"/>
              </a:solidFill>
            </a:endParaRPr>
          </a:p>
          <a:p>
            <a:pPr marL="1252538" indent="-1252538" algn="just"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b="1" dirty="0">
                <a:solidFill>
                  <a:srgbClr val="FF0000"/>
                </a:solidFill>
              </a:rPr>
              <a:t>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                  </a:t>
            </a:r>
            <a:r>
              <a:rPr lang="zh-TW" altLang="en-US" sz="2000" b="1" dirty="0" smtClean="0"/>
              <a:t>我國為建立政府採購制度，確保採購品質，爰制定政府採購法，俾政府機關、公立學校及公營機構均能依法辦理採購業務，並透過公平公開之程序，提升採購效率，而教育部為健全學校午餐制度，亦已將該類代收代付費用規範為學校事務，並明定應依政府採購法辦理。是以，公立學校無論自辦或委託代辦採購業務，</a:t>
            </a:r>
            <a:r>
              <a:rPr lang="zh-TW" altLang="en-US" sz="2000" b="1" u="sng" dirty="0" smtClean="0"/>
              <a:t>均有政府採購法之適用</a:t>
            </a:r>
            <a:r>
              <a:rPr lang="zh-TW" altLang="en-US" sz="2000" b="1" dirty="0" smtClean="0"/>
              <a:t>，尚難自外於該等校務之處理。</a:t>
            </a:r>
          </a:p>
          <a:p>
            <a:pPr algn="just"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TW" altLang="en-US" sz="1778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en-US" altLang="zh-TW" sz="1778" dirty="0" smtClean="0">
              <a:solidFill>
                <a:srgbClr val="000000"/>
              </a:solidFill>
              <a:latin typeface="標楷體" panose="03000509000000000000" pitchFamily="65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內容版面配置區 2"/>
          <p:cNvSpPr>
            <a:spLocks noGrp="1"/>
          </p:cNvSpPr>
          <p:nvPr>
            <p:ph idx="1"/>
          </p:nvPr>
        </p:nvSpPr>
        <p:spPr>
          <a:xfrm>
            <a:off x="1668042" y="1988840"/>
            <a:ext cx="6999287" cy="41148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n"/>
            </a:pPr>
            <a:r>
              <a:rPr lang="zh-TW" altLang="en-US" dirty="0" smtClean="0"/>
              <a:t>採取區域性聯合方式辦理學校午餐食材採購，依政府採購法招標程序完成決標後，由得標廠商應分別與各校訂定採購契約書，以明確規範履約管理等相關事宜。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</a:rPr>
              <a:t>嘉義縣政府</a:t>
            </a:r>
            <a:r>
              <a:rPr lang="en-US" altLang="zh-TW" dirty="0" smtClean="0"/>
              <a:t>103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7</a:t>
            </a:r>
            <a:r>
              <a:rPr lang="zh-TW" altLang="en-US" dirty="0" smtClean="0"/>
              <a:t>日</a:t>
            </a:r>
            <a:r>
              <a:rPr lang="zh-TW" altLang="en-US" dirty="0" smtClean="0">
                <a:hlinkClick r:id="rId2" action="ppaction://hlinkfile"/>
              </a:rPr>
              <a:t>府教體字第</a:t>
            </a:r>
            <a:r>
              <a:rPr lang="en-US" altLang="zh-TW" dirty="0" smtClean="0">
                <a:hlinkClick r:id="rId2" action="ppaction://hlinkfile"/>
              </a:rPr>
              <a:t>1030209059</a:t>
            </a:r>
            <a:r>
              <a:rPr lang="zh-TW" altLang="en-US" dirty="0" smtClean="0">
                <a:hlinkClick r:id="rId2" action="ppaction://hlinkfile"/>
              </a:rPr>
              <a:t>號</a:t>
            </a:r>
            <a:r>
              <a:rPr lang="en-US" altLang="zh-TW" dirty="0" smtClean="0">
                <a:hlinkClick r:id="rId2" action="ppaction://hlinkfile"/>
              </a:rPr>
              <a:t>)</a:t>
            </a:r>
            <a:endParaRPr lang="zh-TW" altLang="en-US" dirty="0" smtClean="0"/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2754636" y="620688"/>
            <a:ext cx="4608512" cy="1014528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bg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r>
              <a:rPr lang="zh-TW" altLang="en-US" dirty="0" smtClean="0"/>
              <a:t>最後小叮嚀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！！</a:t>
            </a:r>
            <a:endParaRPr lang="zh-TW" altLang="en-US" dirty="0" smtClean="0"/>
          </a:p>
        </p:txBody>
      </p:sp>
      <p:pic>
        <p:nvPicPr>
          <p:cNvPr id="47108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9375" b="5553"/>
          <a:stretch>
            <a:fillRect/>
          </a:stretch>
        </p:blipFill>
        <p:spPr bwMode="auto">
          <a:xfrm>
            <a:off x="6228184" y="5065027"/>
            <a:ext cx="2303462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2348880"/>
            <a:ext cx="6264696" cy="1873250"/>
          </a:xfrm>
        </p:spPr>
        <p:txBody>
          <a:bodyPr/>
          <a:lstStyle/>
          <a:p>
            <a:pPr marL="723900" indent="-723900" eaLnBrk="1" hangingPunct="1"/>
            <a:r>
              <a:rPr kumimoji="0" lang="zh-TW" altLang="en-US" sz="9600" b="1" dirty="0" smtClean="0">
                <a:solidFill>
                  <a:srgbClr val="FF3300"/>
                </a:solidFill>
                <a:latin typeface="標楷體" panose="03000509000000000000" pitchFamily="65" charset="-120"/>
              </a:rPr>
              <a:t>弓料啦</a:t>
            </a:r>
            <a:r>
              <a:rPr kumimoji="0" lang="zh-TW" altLang="en-US" sz="9600" b="1" dirty="0" smtClean="0"/>
              <a:t>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FF0000"/>
                </a:solidFill>
              </a:rPr>
              <a:t>為什麼是我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！！！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1628800"/>
            <a:ext cx="6048672" cy="41148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午餐食材採購契約書由誰來做</a:t>
            </a:r>
            <a:r>
              <a:rPr lang="zh-TW" altLang="en-US" b="1" dirty="0" smtClean="0">
                <a:solidFill>
                  <a:srgbClr val="002060"/>
                </a:solidFill>
                <a:latin typeface="新細明體"/>
                <a:ea typeface="新細明體"/>
              </a:rPr>
              <a:t>？</a:t>
            </a:r>
            <a:endParaRPr lang="en-US" altLang="zh-TW" b="1" dirty="0" smtClean="0">
              <a:solidFill>
                <a:srgbClr val="002060"/>
              </a:solidFill>
              <a:latin typeface="新細明體"/>
              <a:ea typeface="新細明體"/>
            </a:endParaRPr>
          </a:p>
          <a:p>
            <a:r>
              <a:rPr lang="zh-TW" altLang="en-US" b="1" dirty="0">
                <a:solidFill>
                  <a:srgbClr val="002060"/>
                </a:solidFill>
                <a:latin typeface="新細明體"/>
                <a:ea typeface="新細明體"/>
              </a:rPr>
              <a:t> </a:t>
            </a:r>
            <a:r>
              <a:rPr lang="zh-TW" altLang="en-US" b="1" dirty="0" smtClean="0">
                <a:solidFill>
                  <a:srgbClr val="002060"/>
                </a:solidFill>
                <a:latin typeface="新細明體"/>
                <a:ea typeface="新細明體"/>
              </a:rPr>
              <a:t>                                    </a:t>
            </a:r>
            <a:r>
              <a:rPr lang="zh-TW" altLang="en-US" b="1" i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最適合</a:t>
            </a:r>
            <a:endParaRPr lang="en-US" altLang="zh-TW" b="1" i="1" u="sng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契約</a:t>
            </a:r>
            <a:r>
              <a:rPr lang="zh-TW" altLang="en-US" dirty="0">
                <a:latin typeface="新細明體"/>
                <a:ea typeface="新細明體"/>
              </a:rPr>
              <a:t>書時何時會用</a:t>
            </a:r>
            <a:r>
              <a:rPr lang="zh-TW" altLang="en-US" dirty="0" smtClean="0">
                <a:latin typeface="新細明體"/>
                <a:ea typeface="新細明體"/>
              </a:rPr>
              <a:t>到？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/>
              <a:t>學校自行製作有那麼困難嗎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>
                <a:latin typeface="新細明體"/>
                <a:ea typeface="新細明體"/>
              </a:rPr>
              <a:t>廠商得標那麼</a:t>
            </a:r>
            <a:r>
              <a:rPr lang="zh-TW" altLang="en-US" dirty="0" smtClean="0">
                <a:latin typeface="新細明體"/>
                <a:ea typeface="新細明體"/>
              </a:rPr>
              <a:t>多學校製作契約書一樣嗎？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/>
              <a:t>請總務主任多費心有問題嗎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110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267" y="332656"/>
            <a:ext cx="7088832" cy="1143000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b="1" dirty="0" smtClean="0"/>
              <a:t>學校午餐食材採購方式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3" y="1700808"/>
            <a:ext cx="7056784" cy="48958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ts val="25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2400" dirty="0" smtClean="0"/>
              <a:t>採購依據</a:t>
            </a:r>
            <a:r>
              <a:rPr lang="zh-TW" altLang="en-US" sz="2400" b="1" dirty="0" smtClean="0"/>
              <a:t>政府採購法</a:t>
            </a:r>
            <a:r>
              <a:rPr lang="zh-TW" altLang="en-US" sz="2400" dirty="0" smtClean="0"/>
              <a:t>屬財物採購（可聯合採購），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r>
              <a:rPr lang="zh-TW" altLang="en-US" sz="2400" dirty="0" smtClean="0"/>
              <a:t>    招標方式：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r>
              <a:rPr lang="zh-TW" altLang="en-US" sz="2400" dirty="0" smtClean="0"/>
              <a:t>    一、自行採購免招標（採購金額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萬元以下）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r>
              <a:rPr lang="zh-TW" altLang="en-US" sz="2400" dirty="0" smtClean="0"/>
              <a:t>    二、最低標決標（採購金額超過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萬元）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r>
              <a:rPr lang="zh-TW" altLang="en-US" sz="2400" dirty="0" smtClean="0"/>
              <a:t>    三、評審標決標（採購金額低於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萬超過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萬元）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r>
              <a:rPr lang="zh-TW" altLang="en-US" sz="2400" dirty="0" smtClean="0"/>
              <a:t>    四、評選標決標（採購金額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萬元以上）</a:t>
            </a:r>
            <a:endParaRPr lang="en-US" altLang="zh-TW" sz="2400" dirty="0" smtClean="0"/>
          </a:p>
          <a:p>
            <a:pPr eaLnBrk="1" hangingPunct="1">
              <a:lnSpc>
                <a:spcPts val="2500"/>
              </a:lnSpc>
              <a:spcBef>
                <a:spcPts val="0"/>
              </a:spcBef>
            </a:pPr>
            <a:endParaRPr lang="en-US" altLang="zh-TW" sz="2400" dirty="0"/>
          </a:p>
          <a:p>
            <a:pPr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/>
              <a:t>    各校依學校狀況</a:t>
            </a:r>
            <a:r>
              <a:rPr lang="zh-TW" altLang="en-US" sz="2400" dirty="0" smtClean="0">
                <a:solidFill>
                  <a:srgbClr val="FF0000"/>
                </a:solidFill>
              </a:rPr>
              <a:t>採</a:t>
            </a:r>
            <a:r>
              <a:rPr lang="zh-TW" altLang="en-US" sz="2400" dirty="0" smtClean="0"/>
              <a:t>不同招標方式，只要依規定上網公告，行政缺失修正均不違法。所謂採購金額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也就是預算書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關係到學校午餐採購爭議事宜！</a:t>
            </a:r>
            <a:endParaRPr lang="en-US" altLang="zh-TW" sz="2400" dirty="0"/>
          </a:p>
          <a:p>
            <a:pPr marL="266700" indent="-266700"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</a:rPr>
              <a:t>  午餐食材採購應依照政府採購法及相關規定辦理，</a:t>
            </a:r>
            <a:endParaRPr lang="en-US" altLang="zh-TW" sz="2400" dirty="0" smtClean="0">
              <a:latin typeface="標楷體" panose="03000509000000000000" pitchFamily="65" charset="-120"/>
            </a:endParaRPr>
          </a:p>
          <a:p>
            <a:pPr marL="355600" lvl="1" indent="0"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</a:rPr>
              <a:t>採購預算金額估計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至少以一學期為基本單位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，不宜分批或分次辦理。</a:t>
            </a:r>
            <a:endParaRPr lang="en-US" altLang="zh-TW" sz="2400" dirty="0" smtClean="0">
              <a:latin typeface="標楷體" panose="03000509000000000000" pitchFamily="65" charset="-120"/>
            </a:endParaRPr>
          </a:p>
          <a:p>
            <a:r>
              <a:rPr lang="zh-TW" altLang="en-US" sz="2000" dirty="0" smtClean="0"/>
              <a:t>      </a:t>
            </a:r>
            <a:r>
              <a:rPr lang="en-US" altLang="zh-TW" sz="2000" dirty="0" smtClean="0">
                <a:hlinkClick r:id="rId2" action="ppaction://hlinkfile"/>
              </a:rPr>
              <a:t>(</a:t>
            </a:r>
            <a:r>
              <a:rPr lang="zh-TW" altLang="en-US" sz="2000" dirty="0" smtClean="0">
                <a:hlinkClick r:id="rId2" action="ppaction://hlinkfile"/>
              </a:rPr>
              <a:t>嘉義縣政府</a:t>
            </a:r>
            <a:r>
              <a:rPr lang="en-US" altLang="zh-TW" sz="2000" dirty="0" smtClean="0">
                <a:hlinkClick r:id="rId2" action="ppaction://hlinkfile"/>
              </a:rPr>
              <a:t>101</a:t>
            </a:r>
            <a:r>
              <a:rPr lang="zh-TW" altLang="en-US" sz="2000" dirty="0">
                <a:hlinkClick r:id="rId2" action="ppaction://hlinkfile"/>
              </a:rPr>
              <a:t>年</a:t>
            </a:r>
            <a:r>
              <a:rPr lang="en-US" altLang="zh-TW" sz="2000" dirty="0">
                <a:hlinkClick r:id="rId2" action="ppaction://hlinkfile"/>
              </a:rPr>
              <a:t>4</a:t>
            </a:r>
            <a:r>
              <a:rPr lang="zh-TW" altLang="en-US" sz="2000" dirty="0">
                <a:hlinkClick r:id="rId2" action="ppaction://hlinkfile"/>
              </a:rPr>
              <a:t>月</a:t>
            </a:r>
            <a:r>
              <a:rPr lang="en-US" altLang="zh-TW" sz="2000" dirty="0">
                <a:hlinkClick r:id="rId2" action="ppaction://hlinkfile"/>
              </a:rPr>
              <a:t>24</a:t>
            </a:r>
            <a:r>
              <a:rPr lang="zh-TW" altLang="en-US" sz="2000" dirty="0" smtClean="0">
                <a:hlinkClick r:id="rId2" action="ppaction://hlinkfile"/>
              </a:rPr>
              <a:t>日府</a:t>
            </a:r>
            <a:r>
              <a:rPr lang="zh-TW" altLang="en-US" sz="2000" dirty="0">
                <a:hlinkClick r:id="rId2" action="ppaction://hlinkfile"/>
              </a:rPr>
              <a:t>教體字第</a:t>
            </a:r>
            <a:r>
              <a:rPr lang="en-US" altLang="zh-TW" sz="2000" dirty="0">
                <a:hlinkClick r:id="rId2" action="ppaction://hlinkfile"/>
              </a:rPr>
              <a:t>1010216300</a:t>
            </a:r>
            <a:r>
              <a:rPr lang="zh-TW" altLang="en-US" sz="2000" dirty="0" smtClean="0">
                <a:hlinkClick r:id="rId2" action="ppaction://hlinkfile"/>
              </a:rPr>
              <a:t>號函</a:t>
            </a:r>
            <a:r>
              <a:rPr lang="en-US" altLang="zh-TW" sz="2000" dirty="0" smtClean="0">
                <a:hlinkClick r:id="rId2" action="ppaction://hlinkfile"/>
              </a:rPr>
              <a:t>)</a:t>
            </a:r>
            <a:endParaRPr lang="zh-TW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200800" cy="1143000"/>
          </a:xfrm>
          <a:solidFill>
            <a:srgbClr val="FFFF00"/>
          </a:solidFill>
        </p:spPr>
        <p:txBody>
          <a:bodyPr/>
          <a:lstStyle/>
          <a:p>
            <a:r>
              <a:rPr lang="zh-TW" altLang="en-US" sz="3600" dirty="0" smtClean="0"/>
              <a:t>學校午餐食材採購訂定契約書方式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35696" y="1772816"/>
            <a:ext cx="6944816" cy="2997696"/>
          </a:xfrm>
        </p:spPr>
        <p:txBody>
          <a:bodyPr/>
          <a:lstStyle/>
          <a:p>
            <a:r>
              <a:rPr lang="zh-TW" altLang="en-US" dirty="0"/>
              <a:t>本縣所轄學校多採取區域性聯合方式辦理學校午餐食材</a:t>
            </a:r>
            <a:r>
              <a:rPr lang="zh-TW" altLang="en-US" dirty="0" smtClean="0"/>
              <a:t>採購</a:t>
            </a:r>
            <a:r>
              <a:rPr lang="zh-TW" altLang="en-US" dirty="0"/>
              <a:t>，依政府採購法招標程序完成決標後，由得標廠商</a:t>
            </a:r>
            <a:r>
              <a:rPr lang="zh-TW" altLang="en-US" dirty="0" smtClean="0"/>
              <a:t>應分別</a:t>
            </a:r>
            <a:r>
              <a:rPr lang="zh-TW" altLang="en-US" dirty="0"/>
              <a:t>與各校訂定採購契約書，以明確規範履約管理等相關</a:t>
            </a:r>
            <a:r>
              <a:rPr lang="zh-TW" altLang="en-US" dirty="0" smtClean="0"/>
              <a:t>事宜</a:t>
            </a:r>
            <a:endParaRPr lang="en-US" altLang="zh-TW" dirty="0" smtClean="0"/>
          </a:p>
          <a:p>
            <a:r>
              <a:rPr lang="zh-TW" altLang="en-US" sz="2000" dirty="0" smtClean="0"/>
              <a:t>         </a:t>
            </a:r>
            <a:r>
              <a:rPr lang="en-US" altLang="zh-TW" sz="2000" dirty="0" smtClean="0">
                <a:hlinkClick r:id="rId2" action="ppaction://hlinkfile"/>
              </a:rPr>
              <a:t>(</a:t>
            </a:r>
            <a:r>
              <a:rPr lang="zh-TW" altLang="en-US" sz="2000" dirty="0" smtClean="0">
                <a:hlinkClick r:id="rId2" action="ppaction://hlinkfile"/>
              </a:rPr>
              <a:t>嘉義縣政府</a:t>
            </a:r>
            <a:r>
              <a:rPr lang="en-US" altLang="zh-TW" sz="2000" dirty="0" smtClean="0">
                <a:hlinkClick r:id="rId2" action="ppaction://hlinkfile"/>
              </a:rPr>
              <a:t>103</a:t>
            </a:r>
            <a:r>
              <a:rPr lang="zh-TW" altLang="en-US" sz="2000" dirty="0">
                <a:hlinkClick r:id="rId2" action="ppaction://hlinkfile"/>
              </a:rPr>
              <a:t>年</a:t>
            </a:r>
            <a:r>
              <a:rPr lang="en-US" altLang="zh-TW" sz="2000" dirty="0">
                <a:hlinkClick r:id="rId2" action="ppaction://hlinkfile"/>
              </a:rPr>
              <a:t>11</a:t>
            </a:r>
            <a:r>
              <a:rPr lang="zh-TW" altLang="en-US" sz="2000" dirty="0">
                <a:hlinkClick r:id="rId2" action="ppaction://hlinkfile"/>
              </a:rPr>
              <a:t>月</a:t>
            </a:r>
            <a:r>
              <a:rPr lang="en-US" altLang="zh-TW" sz="2000" dirty="0">
                <a:hlinkClick r:id="rId2" action="ppaction://hlinkfile"/>
              </a:rPr>
              <a:t>7</a:t>
            </a:r>
            <a:r>
              <a:rPr lang="zh-TW" altLang="en-US" sz="2000" dirty="0" smtClean="0">
                <a:hlinkClick r:id="rId2" action="ppaction://hlinkfile"/>
              </a:rPr>
              <a:t>日府</a:t>
            </a:r>
            <a:r>
              <a:rPr lang="zh-TW" altLang="en-US" sz="2000" dirty="0">
                <a:hlinkClick r:id="rId2" action="ppaction://hlinkfile"/>
              </a:rPr>
              <a:t>教體字第</a:t>
            </a:r>
            <a:r>
              <a:rPr lang="en-US" altLang="zh-TW" sz="2000" dirty="0">
                <a:hlinkClick r:id="rId2" action="ppaction://hlinkfile"/>
              </a:rPr>
              <a:t>1030209059</a:t>
            </a:r>
            <a:r>
              <a:rPr lang="zh-TW" altLang="en-US" sz="2000" dirty="0" smtClean="0">
                <a:hlinkClick r:id="rId2" action="ppaction://hlinkfile"/>
              </a:rPr>
              <a:t>號函</a:t>
            </a:r>
            <a:r>
              <a:rPr lang="en-US" altLang="zh-TW" sz="2000" dirty="0" smtClean="0">
                <a:hlinkClick r:id="rId2" action="ppaction://hlinkfile"/>
              </a:rPr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14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1591312" y="548680"/>
            <a:ext cx="7376864" cy="1143000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zh-TW" altLang="en-US" sz="4000" b="1" dirty="0" smtClean="0"/>
              <a:t>學校午餐食材採購發包基本文件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98208" y="2132856"/>
            <a:ext cx="7163072" cy="324036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607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3000" dirty="0" smtClean="0"/>
              <a:t>一、預算書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包含食譜菜單</a:t>
            </a:r>
            <a:r>
              <a:rPr lang="en-US" altLang="zh-TW" sz="3000" dirty="0" smtClean="0"/>
              <a:t>)</a:t>
            </a:r>
            <a:endParaRPr lang="zh-TW" altLang="en-US" sz="3000" dirty="0" smtClean="0"/>
          </a:p>
          <a:p>
            <a:pPr eaLnBrk="1" hangingPunct="1"/>
            <a:r>
              <a:rPr lang="zh-TW" altLang="en-US" sz="3000" dirty="0" smtClean="0"/>
              <a:t>二、合約書稿</a:t>
            </a:r>
            <a:r>
              <a:rPr lang="en-US" altLang="zh-TW" sz="3000" dirty="0" smtClean="0"/>
              <a:t>(</a:t>
            </a:r>
            <a:r>
              <a:rPr lang="zh-TW" altLang="en-US" sz="3000" dirty="0" smtClean="0"/>
              <a:t>縣政府範本包含食譜菜單</a:t>
            </a:r>
            <a:r>
              <a:rPr lang="en-US" altLang="zh-TW" sz="3000" dirty="0" smtClean="0"/>
              <a:t>)</a:t>
            </a:r>
            <a:endParaRPr lang="zh-TW" altLang="en-US" sz="3000" dirty="0" smtClean="0"/>
          </a:p>
          <a:p>
            <a:pPr eaLnBrk="1" hangingPunct="1"/>
            <a:r>
              <a:rPr lang="zh-TW" altLang="en-US" sz="3000" dirty="0" smtClean="0"/>
              <a:t>三、投標須知</a:t>
            </a:r>
          </a:p>
          <a:p>
            <a:pPr eaLnBrk="1" hangingPunct="1"/>
            <a:r>
              <a:rPr lang="zh-TW" altLang="en-US" sz="3000" dirty="0" smtClean="0"/>
              <a:t>四、發包必備文件（如標單、印模單</a:t>
            </a:r>
            <a:r>
              <a:rPr lang="en-US" altLang="zh-TW" sz="3000" dirty="0" smtClean="0"/>
              <a:t>...</a:t>
            </a:r>
            <a:r>
              <a:rPr lang="zh-TW" altLang="en-US" sz="3000" dirty="0" smtClean="0"/>
              <a:t>等）</a:t>
            </a:r>
          </a:p>
          <a:p>
            <a:pPr marL="808038" indent="-808038" eaLnBrk="1" hangingPunct="1"/>
            <a:r>
              <a:rPr lang="zh-TW" altLang="en-US" sz="3000" dirty="0" smtClean="0"/>
              <a:t>五、採有利標精神及最有利標需製作評分單，評分項目學校可自訂。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1720" y="0"/>
            <a:ext cx="6264696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zh-TW" altLang="en-US" dirty="0" smtClean="0"/>
              <a:t>預算書製作格式參辦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47764" y="2060848"/>
            <a:ext cx="5472608" cy="2880320"/>
          </a:xfrm>
        </p:spPr>
        <p:txBody>
          <a:bodyPr/>
          <a:lstStyle/>
          <a:p>
            <a:pPr algn="ctr"/>
            <a:r>
              <a:rPr lang="zh-TW" altLang="en-US" sz="3600" dirty="0" smtClean="0"/>
              <a:t>預算書</a:t>
            </a:r>
            <a:endParaRPr lang="en-US" altLang="zh-TW" sz="3600" dirty="0" smtClean="0"/>
          </a:p>
          <a:p>
            <a:pPr algn="ctr"/>
            <a:r>
              <a:rPr lang="zh-TW" altLang="en-US" sz="3600" dirty="0" smtClean="0"/>
              <a:t>分多校聯合採購</a:t>
            </a:r>
            <a:endParaRPr lang="en-US" altLang="zh-TW" sz="3600" dirty="0" smtClean="0"/>
          </a:p>
          <a:p>
            <a:pPr algn="ctr"/>
            <a:r>
              <a:rPr lang="zh-TW" altLang="en-US" sz="3600" dirty="0" smtClean="0"/>
              <a:t>及學校自行採購</a:t>
            </a:r>
            <a:endParaRPr lang="en-US" altLang="zh-TW" sz="3600" dirty="0" smtClean="0"/>
          </a:p>
          <a:p>
            <a:pPr algn="ctr"/>
            <a:r>
              <a:rPr lang="zh-TW" altLang="en-US" sz="3600" dirty="0" smtClean="0"/>
              <a:t>兩種類型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819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午餐食材預算書撰寫格式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83768" y="1556792"/>
            <a:ext cx="4712568" cy="3600400"/>
          </a:xfrm>
        </p:spPr>
        <p:txBody>
          <a:bodyPr/>
          <a:lstStyle/>
          <a:p>
            <a:pPr algn="ctr"/>
            <a:r>
              <a:rPr lang="zh-TW" altLang="en-US" dirty="0" smtClean="0"/>
              <a:t>預算書可分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學校單獨自行採購招標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或多校聯合採購招標</a:t>
            </a:r>
            <a:endParaRPr lang="en-US" altLang="zh-TW" dirty="0" smtClean="0"/>
          </a:p>
          <a:p>
            <a:pPr algn="ctr"/>
            <a:r>
              <a:rPr lang="zh-TW" altLang="en-US" dirty="0" smtClean="0">
                <a:hlinkClick r:id="rId2" action="ppaction://hlinkfile"/>
              </a:rPr>
              <a:t>格式參考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與招標時程</a:t>
            </a:r>
            <a:r>
              <a:rPr lang="zh-TW" altLang="en-US" dirty="0" smtClean="0">
                <a:hlinkClick r:id="rId3" action="ppaction://hlinkfile"/>
              </a:rPr>
              <a:t>食譜設計菜單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加封面合併裝訂成</a:t>
            </a:r>
            <a:r>
              <a:rPr lang="zh-TW" altLang="en-US" dirty="0"/>
              <a:t>冊</a:t>
            </a:r>
          </a:p>
        </p:txBody>
      </p:sp>
    </p:spTree>
    <p:extLst>
      <p:ext uri="{BB962C8B-B14F-4D97-AF65-F5344CB8AC3E}">
        <p14:creationId xmlns:p14="http://schemas.microsoft.com/office/powerpoint/2010/main" val="7317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7344816" cy="865187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3600" b="1" dirty="0" smtClean="0"/>
              <a:t>學校午餐食材採購合約書內容文件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196752"/>
            <a:ext cx="7344816" cy="5544616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607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n"/>
              <a:defRPr/>
            </a:pPr>
            <a:r>
              <a:rPr lang="zh-TW" altLang="en-US" b="1" dirty="0" smtClean="0"/>
              <a:t>依序裝訂</a:t>
            </a:r>
            <a:endParaRPr lang="en-US" altLang="zh-TW" b="1" dirty="0" smtClean="0"/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一、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合約書主文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請依縣政府範本修改</a:t>
            </a:r>
            <a:r>
              <a:rPr lang="en-US" altLang="zh-TW" b="1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   正本請貼印花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二、投標須知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評選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審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標另加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         投標須知補充說明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三、投標廠商印模單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須與投標標單印章相符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四、開標紀錄表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影本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五、開標時廠商投標單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影本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42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六、開標時得標廠商聲明書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影本</a:t>
            </a:r>
            <a:r>
              <a:rPr lang="en-US" altLang="zh-TW" dirty="0" smtClean="0">
                <a:latin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7344816" cy="865187"/>
          </a:xfrm>
          <a:solidFill>
            <a:schemeClr val="accent1">
              <a:alpha val="41960"/>
            </a:schemeClr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zh-TW" altLang="en-US" sz="3600" b="1" dirty="0" smtClean="0"/>
              <a:t>學校午餐食材採購合約書內容文件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196752"/>
            <a:ext cx="7344816" cy="5544616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6078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n"/>
              <a:defRPr/>
            </a:pPr>
            <a:r>
              <a:rPr lang="zh-TW" altLang="en-US" b="1" dirty="0" smtClean="0"/>
              <a:t>依序裝訂</a:t>
            </a:r>
            <a:endParaRPr lang="en-US" altLang="zh-TW" b="1" dirty="0" smtClean="0"/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七、公開取得報價單或企劃書公告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 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上網招標公告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八、上網決標公告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九、得標廠商保險單影本</a:t>
            </a:r>
            <a:endParaRPr lang="en-US" altLang="zh-TW" b="1" dirty="0" smtClean="0">
              <a:solidFill>
                <a:srgbClr val="FF0000"/>
              </a:solidFill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十、學校午餐食材採購明細表</a:t>
            </a:r>
            <a:endParaRPr lang="en-US" altLang="zh-TW" b="1" dirty="0" smtClean="0">
              <a:solidFill>
                <a:srgbClr val="FF0000"/>
              </a:solidFill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n-ea"/>
              </a:rPr>
              <a:t>十一、採購時食譜菜單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註明食譜因應時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令季節及實際需求經甲乙雙方同意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時可修改變更之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 smtClean="0">
                <a:latin typeface="+mn-ea"/>
              </a:rPr>
              <a:t>十二、廠商輪流供應排序切結書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有兩家</a:t>
            </a:r>
            <a:endParaRPr lang="en-US" altLang="zh-TW" dirty="0" smtClean="0">
              <a:latin typeface="+mn-ea"/>
            </a:endParaRPr>
          </a:p>
          <a:p>
            <a:pPr eaLnBrk="1" hangingPunct="1">
              <a:lnSpc>
                <a:spcPts val="3900"/>
              </a:lnSpc>
              <a:spcBef>
                <a:spcPts val="0"/>
              </a:spcBef>
              <a:defRPr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 廠商以上者檢附</a:t>
            </a:r>
            <a:r>
              <a:rPr lang="en-US" altLang="zh-TW" dirty="0" smtClean="0">
                <a:latin typeface="+mn-ea"/>
              </a:rPr>
              <a:t>)</a:t>
            </a:r>
            <a:endParaRPr lang="zh-TW" altLang="en-US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70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GIC">
  <a:themeElements>
    <a:clrScheme name="STRATGIC 1">
      <a:dk1>
        <a:srgbClr val="000000"/>
      </a:dk1>
      <a:lt1>
        <a:srgbClr val="EAEAEA"/>
      </a:lt1>
      <a:dk2>
        <a:srgbClr val="819E81"/>
      </a:dk2>
      <a:lt2>
        <a:srgbClr val="FFCC66"/>
      </a:lt2>
      <a:accent1>
        <a:srgbClr val="727DE0"/>
      </a:accent1>
      <a:accent2>
        <a:srgbClr val="D54F41"/>
      </a:accent2>
      <a:accent3>
        <a:srgbClr val="C1CCC1"/>
      </a:accent3>
      <a:accent4>
        <a:srgbClr val="C8C8C8"/>
      </a:accent4>
      <a:accent5>
        <a:srgbClr val="BCBFED"/>
      </a:accent5>
      <a:accent6>
        <a:srgbClr val="C1473A"/>
      </a:accent6>
      <a:hlink>
        <a:srgbClr val="71AF96"/>
      </a:hlink>
      <a:folHlink>
        <a:srgbClr val="CC9900"/>
      </a:folHlink>
    </a:clrScheme>
    <a:fontScheme name="STRATGIC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AT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71AF96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13452</TotalTime>
  <Words>1294</Words>
  <Application>Microsoft Office PowerPoint</Application>
  <PresentationFormat>如螢幕大小 (4:3)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STRATGIC</vt:lpstr>
      <vt:lpstr>嘉義縣106年度 學校午餐採購契約書注意事項</vt:lpstr>
      <vt:lpstr>為什麼是我！！！</vt:lpstr>
      <vt:lpstr>學校午餐食材採購方式</vt:lpstr>
      <vt:lpstr>學校午餐食材採購訂定契約書方式</vt:lpstr>
      <vt:lpstr>學校午餐食材採購發包基本文件</vt:lpstr>
      <vt:lpstr>預算書製作格式參辦</vt:lpstr>
      <vt:lpstr>午餐食材預算書撰寫格式</vt:lpstr>
      <vt:lpstr>學校午餐食材採購合約書內容文件</vt:lpstr>
      <vt:lpstr>學校午餐食材採購合約書內容文件</vt:lpstr>
      <vt:lpstr>契約書內容依據</vt:lpstr>
      <vt:lpstr>學校午餐食材採購合約書內容文件</vt:lpstr>
      <vt:lpstr>學校午餐食材採購契約書內容</vt:lpstr>
      <vt:lpstr>契約書主文</vt:lpstr>
      <vt:lpstr>契約書依法報府備查</vt:lpstr>
      <vt:lpstr>契約書依法報府備查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嘉義縣102年度 學校午餐辦理注意事項</dc:title>
  <dc:creator>USER</dc:creator>
  <cp:lastModifiedBy>Windows 使用者</cp:lastModifiedBy>
  <cp:revision>879</cp:revision>
  <cp:lastPrinted>2015-09-20T09:33:27Z</cp:lastPrinted>
  <dcterms:created xsi:type="dcterms:W3CDTF">2007-01-26T03:33:31Z</dcterms:created>
  <dcterms:modified xsi:type="dcterms:W3CDTF">2017-08-06T05:33:24Z</dcterms:modified>
</cp:coreProperties>
</file>