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261" r:id="rId3"/>
    <p:sldId id="262" r:id="rId4"/>
    <p:sldId id="302" r:id="rId5"/>
    <p:sldId id="303" r:id="rId6"/>
    <p:sldId id="287" r:id="rId7"/>
    <p:sldId id="288" r:id="rId8"/>
    <p:sldId id="304" r:id="rId9"/>
    <p:sldId id="305" r:id="rId10"/>
    <p:sldId id="306" r:id="rId11"/>
    <p:sldId id="307" r:id="rId12"/>
    <p:sldId id="308" r:id="rId13"/>
    <p:sldId id="309" r:id="rId14"/>
  </p:sldIdLst>
  <p:sldSz cx="9144000" cy="6858000" type="screen4x3"/>
  <p:notesSz cx="6735763" cy="986948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00"/>
    <a:srgbClr val="FF0066"/>
    <a:srgbClr val="660033"/>
    <a:srgbClr val="003399"/>
    <a:srgbClr val="FF3300"/>
    <a:srgbClr val="CC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2" autoAdjust="0"/>
    <p:restoredTop sz="94660"/>
  </p:normalViewPr>
  <p:slideViewPr>
    <p:cSldViewPr>
      <p:cViewPr varScale="1">
        <p:scale>
          <a:sx n="67" d="100"/>
          <a:sy n="67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2" tIns="45336" rIns="90672" bIns="45336" numCol="1" anchor="t" anchorCtr="0" compatLnSpc="1">
            <a:prstTxWarp prst="textNoShape">
              <a:avLst/>
            </a:prstTxWarp>
          </a:bodyPr>
          <a:lstStyle>
            <a:lvl1pPr defTabSz="906463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2" tIns="45336" rIns="90672" bIns="45336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2" tIns="45336" rIns="90672" bIns="45336" numCol="1" anchor="b" anchorCtr="0" compatLnSpc="1">
            <a:prstTxWarp prst="textNoShape">
              <a:avLst/>
            </a:prstTxWarp>
          </a:bodyPr>
          <a:lstStyle>
            <a:lvl1pPr defTabSz="906463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2" tIns="45336" rIns="90672" bIns="45336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7396104D-85C4-43D1-B1F0-B509DB0AD0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5051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3D6AC8CF-8BDF-46E9-9799-717249A8A0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9472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444B5-42C0-46E0-9EC5-038D7CEE6ECE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098137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34C93-3CDB-4A4C-9EAB-47EEEAA5CF23}" type="slidenum">
              <a:rPr lang="en-US" altLang="zh-TW" smtClean="0"/>
              <a:pPr/>
              <a:t>2</a:t>
            </a:fld>
            <a:endParaRPr lang="en-US" altLang="zh-TW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848941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212CE-7EC8-4403-8E83-A9D26A6C25AD}" type="slidenum">
              <a:rPr lang="en-US" altLang="zh-TW" smtClean="0"/>
              <a:pPr/>
              <a:t>3</a:t>
            </a:fld>
            <a:endParaRPr lang="en-US" altLang="zh-TW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348912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212CE-7EC8-4403-8E83-A9D26A6C25AD}" type="slidenum">
              <a:rPr lang="en-US" altLang="zh-TW" smtClean="0"/>
              <a:pPr/>
              <a:t>6</a:t>
            </a:fld>
            <a:endParaRPr lang="en-US" altLang="zh-TW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781194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212CE-7EC8-4403-8E83-A9D26A6C25AD}" type="slidenum">
              <a:rPr lang="en-US" altLang="zh-TW" smtClean="0"/>
              <a:pPr/>
              <a:t>7</a:t>
            </a:fld>
            <a:endParaRPr lang="en-US" altLang="zh-TW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99211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359A6-98E9-4F78-8416-0AC808712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EDDE1-4B69-4BD0-819C-906D8805DD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7A7EC-8C20-4F64-B71B-24B71FBACC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F82C7-3354-49CC-AD55-23D4370E7A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CD443-C22D-4925-810F-7CE0F05E69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15D8D-4829-4A78-8ACC-EB0E94048F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620BF-B188-4840-B154-D3F0BB6423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B96B6-1B16-4C43-BDBE-9D4DDB5147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40926-8D22-4159-B800-EA4FE742CD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3A7D5-ADC7-4E72-8A4C-0DE6C8033E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D6C06-E65D-42B8-B435-E606F53990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pPr>
              <a:defRPr/>
            </a:pPr>
            <a:fld id="{2AA01670-069D-47CA-A719-CADE413D66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24433;&#29255;/Heres%20where%20you%20should%20really%20go%20to%20stay%20safe%20during%20an%20earthquake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22294;&#29255;/01&#22320;&#38663;&#36867;&#29983;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1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24433;&#29255;/HOT&#24433;&#29255;%20%20%20&#34802;&#34802;&#21345;&#36890;&#31532;&#20843;&#38598;%20&#22320;&#38663;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1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24433;&#29255;/20110311&#12304;&#21488;&#35222;&#26032;&#32862;&#12305;&#24375;&#38663;&#26368;&#21069;&#32218;%20&#23470;&#22478;&#34903;&#38957;&#28415;&#30446;&#30241;&#30157;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24433;&#29255;/&#22320;&#38663;&#24537;&#36867;&#21629;%20&#32769;&#24107;&#36305;&#27604;&#23416;&#29983;&#36996;&#24555;!.mp4" TargetMode="External"/><Relationship Id="rId2" Type="http://schemas.openxmlformats.org/officeDocument/2006/relationships/hyperlink" Target="3.wm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5.mp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24433;&#29255;/DROP%20COVER%20AND%20HOLD%20ON%20%20What%20to%20do%20in%20an%20Earthquake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3076" name="Picture 4" descr="99手繪校園彩色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3138" y="-819150"/>
            <a:ext cx="11430001" cy="820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741334" y="378639"/>
            <a:ext cx="800105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7030A0"/>
                </a:solidFill>
                <a:latin typeface="華康粗黑體" pitchFamily="49" charset="-120"/>
                <a:ea typeface="華康粗黑體" pitchFamily="49" charset="-120"/>
              </a:rPr>
              <a:t>嘉義縣雙溪</a:t>
            </a:r>
            <a:r>
              <a:rPr lang="zh-TW" altLang="en-US" sz="4000" b="1" dirty="0" smtClean="0">
                <a:solidFill>
                  <a:srgbClr val="7030A0"/>
                </a:solidFill>
                <a:latin typeface="華康粗黑體" pitchFamily="49" charset="-120"/>
                <a:ea typeface="華康粗黑體" pitchFamily="49" charset="-120"/>
              </a:rPr>
              <a:t>國小防災教育宣導</a:t>
            </a:r>
            <a:endParaRPr lang="zh-TW" altLang="en-US" sz="4000" dirty="0">
              <a:solidFill>
                <a:srgbClr val="7030A0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15616" y="2348880"/>
            <a:ext cx="68531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華康儷粗圓" pitchFamily="49" charset="-120"/>
                <a:ea typeface="華康儷粗圓" pitchFamily="49" charset="-120"/>
                <a:cs typeface="超研澤中特圓" pitchFamily="49" charset="-120"/>
              </a:rPr>
              <a:t>地震避難掩護及逃生路線說明</a:t>
            </a:r>
            <a:endParaRPr lang="zh-TW" alt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華康儷粗圓" pitchFamily="49" charset="-120"/>
              <a:ea typeface="華康儷粗圓" pitchFamily="49" charset="-120"/>
              <a:cs typeface="超研澤中特圓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891009" y="742345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 smtClean="0">
                <a:solidFill>
                  <a:srgbClr val="FF0000"/>
                </a:solidFill>
                <a:latin typeface="Cambria"/>
                <a:ea typeface="新細明體"/>
              </a:rPr>
              <a:t>在不同的地方有不同避難原則</a:t>
            </a:r>
            <a:endParaRPr kumimoji="0" lang="zh-TW" altLang="en-US" sz="4400" b="1" dirty="0">
              <a:solidFill>
                <a:srgbClr val="FF0000"/>
              </a:solidFill>
              <a:latin typeface="Cambria"/>
              <a:ea typeface="新細明體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55576" y="1916832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200" dirty="0" smtClean="0">
                <a:solidFill>
                  <a:prstClr val="black"/>
                </a:solidFill>
                <a:latin typeface="Cambria"/>
                <a:ea typeface="新細明體"/>
              </a:rPr>
              <a:t>室內：地震時，離開窗戶、不要往外逃、</a:t>
            </a:r>
            <a:r>
              <a:rPr kumimoji="0" lang="en-US" altLang="zh-TW" sz="3200" dirty="0" smtClean="0">
                <a:solidFill>
                  <a:prstClr val="black"/>
                </a:solidFill>
                <a:latin typeface="Cambria"/>
                <a:ea typeface="新細明體"/>
              </a:rPr>
              <a:t/>
            </a:r>
            <a:br>
              <a:rPr kumimoji="0" lang="en-US" altLang="zh-TW" sz="3200" dirty="0" smtClean="0">
                <a:solidFill>
                  <a:prstClr val="black"/>
                </a:solidFill>
                <a:latin typeface="Cambria"/>
                <a:ea typeface="新細明體"/>
              </a:rPr>
            </a:br>
            <a:r>
              <a:rPr kumimoji="0" lang="zh-TW" altLang="en-US" sz="3200" dirty="0" smtClean="0">
                <a:solidFill>
                  <a:prstClr val="black"/>
                </a:solidFill>
                <a:latin typeface="Cambria"/>
                <a:ea typeface="新細明體"/>
              </a:rPr>
              <a:t>             不搭電梯，找堅固的桌子或靠近梁</a:t>
            </a:r>
            <a:r>
              <a:rPr kumimoji="0" lang="en-US" altLang="zh-TW" sz="3200" dirty="0" smtClean="0">
                <a:solidFill>
                  <a:prstClr val="black"/>
                </a:solidFill>
                <a:latin typeface="Cambria"/>
                <a:ea typeface="新細明體"/>
              </a:rPr>
              <a:t/>
            </a:r>
            <a:br>
              <a:rPr kumimoji="0" lang="en-US" altLang="zh-TW" sz="3200" dirty="0" smtClean="0">
                <a:solidFill>
                  <a:prstClr val="black"/>
                </a:solidFill>
                <a:latin typeface="Cambria"/>
                <a:ea typeface="新細明體"/>
              </a:rPr>
            </a:br>
            <a:r>
              <a:rPr kumimoji="0" lang="zh-TW" altLang="en-US" sz="3200" dirty="0" smtClean="0">
                <a:solidFill>
                  <a:prstClr val="black"/>
                </a:solidFill>
                <a:latin typeface="Cambria"/>
                <a:ea typeface="新細明體"/>
              </a:rPr>
              <a:t>             柱進行趴掩穩的動作。</a:t>
            </a:r>
            <a:endParaRPr kumimoji="0" lang="zh-TW" altLang="en-US" sz="3200" dirty="0">
              <a:solidFill>
                <a:prstClr val="black"/>
              </a:solidFill>
              <a:latin typeface="Cambria"/>
              <a:ea typeface="新細明體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55576" y="3861048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200" dirty="0" smtClean="0">
                <a:solidFill>
                  <a:prstClr val="black"/>
                </a:solidFill>
                <a:latin typeface="Cambria"/>
                <a:ea typeface="新細明體"/>
              </a:rPr>
              <a:t>室外：地震時，遠離樹木及燈座、遠離玻</a:t>
            </a:r>
            <a:r>
              <a:rPr kumimoji="0" lang="en-US" altLang="zh-TW" sz="3200" dirty="0" smtClean="0">
                <a:solidFill>
                  <a:prstClr val="black"/>
                </a:solidFill>
                <a:latin typeface="Cambria"/>
                <a:ea typeface="新細明體"/>
              </a:rPr>
              <a:t/>
            </a:r>
            <a:br>
              <a:rPr kumimoji="0" lang="en-US" altLang="zh-TW" sz="3200" dirty="0" smtClean="0">
                <a:solidFill>
                  <a:prstClr val="black"/>
                </a:solidFill>
                <a:latin typeface="Cambria"/>
                <a:ea typeface="新細明體"/>
              </a:rPr>
            </a:br>
            <a:r>
              <a:rPr kumimoji="0" lang="zh-TW" altLang="en-US" sz="3200" dirty="0" smtClean="0">
                <a:solidFill>
                  <a:prstClr val="black"/>
                </a:solidFill>
                <a:latin typeface="Cambria"/>
                <a:ea typeface="新細明體"/>
              </a:rPr>
              <a:t>              璃帷幕的高樓大廈、遠離馬路，進</a:t>
            </a:r>
            <a:r>
              <a:rPr kumimoji="0" lang="en-US" altLang="zh-TW" sz="3200" dirty="0" smtClean="0">
                <a:solidFill>
                  <a:prstClr val="black"/>
                </a:solidFill>
                <a:latin typeface="Cambria"/>
                <a:ea typeface="新細明體"/>
              </a:rPr>
              <a:t/>
            </a:r>
            <a:br>
              <a:rPr kumimoji="0" lang="en-US" altLang="zh-TW" sz="3200" dirty="0" smtClean="0">
                <a:solidFill>
                  <a:prstClr val="black"/>
                </a:solidFill>
                <a:latin typeface="Cambria"/>
                <a:ea typeface="新細明體"/>
              </a:rPr>
            </a:br>
            <a:r>
              <a:rPr kumimoji="0" lang="zh-TW" altLang="en-US" sz="3200" dirty="0" smtClean="0">
                <a:solidFill>
                  <a:prstClr val="black"/>
                </a:solidFill>
                <a:latin typeface="Cambria"/>
                <a:ea typeface="新細明體"/>
              </a:rPr>
              <a:t>              行趴掩穩的動作。</a:t>
            </a:r>
            <a:endParaRPr kumimoji="0" lang="zh-TW" altLang="en-US" sz="3200" dirty="0">
              <a:solidFill>
                <a:prstClr val="black"/>
              </a:solidFill>
              <a:latin typeface="Cambria"/>
              <a:ea typeface="新細明體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291114" y="5433535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hlinkClick r:id="rId2" action="ppaction://hlinkfile"/>
              </a:rPr>
              <a:t>影片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46582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67544" y="599068"/>
            <a:ext cx="8178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400" dirty="0" smtClean="0">
                <a:solidFill>
                  <a:prstClr val="black"/>
                </a:solidFill>
                <a:latin typeface="Cambria"/>
                <a:ea typeface="新細明體"/>
              </a:rPr>
              <a:t>主震停止後，該怎麼做呢？</a:t>
            </a:r>
            <a:endParaRPr kumimoji="0" lang="zh-TW" altLang="en-US" sz="5400" dirty="0">
              <a:solidFill>
                <a:prstClr val="black"/>
              </a:solidFill>
              <a:latin typeface="Cambria"/>
              <a:ea typeface="新細明體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563574"/>
            <a:ext cx="2125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 smtClean="0">
                <a:solidFill>
                  <a:prstClr val="black"/>
                </a:solidFill>
                <a:latin typeface="Cambria"/>
                <a:ea typeface="新細明體"/>
              </a:rPr>
              <a:t>記住：</a:t>
            </a:r>
            <a:endParaRPr kumimoji="0" lang="zh-TW" altLang="en-US" sz="4800" dirty="0">
              <a:solidFill>
                <a:prstClr val="black"/>
              </a:solidFill>
              <a:latin typeface="Cambria"/>
              <a:ea typeface="新細明體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2394571"/>
            <a:ext cx="84661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E1C1C"/>
                </a:solidFill>
                <a:effectLst>
                  <a:outerShdw blurRad="12700" dist="38100" dir="2700000" algn="tl" rotWithShape="0">
                    <a:srgbClr val="6E1C1C">
                      <a:lumMod val="60000"/>
                      <a:lumOff val="40000"/>
                    </a:srgbClr>
                  </a:outerShdw>
                </a:effectLst>
                <a:latin typeface="Cambria"/>
                <a:ea typeface="新細明體"/>
              </a:rPr>
              <a:t>聽從老師的指揮</a:t>
            </a:r>
            <a:r>
              <a:rPr kumimoji="0" lang="zh-TW" alt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E1C1C"/>
                </a:solidFill>
                <a:effectLst>
                  <a:outerShdw blurRad="12700" dist="38100" dir="2700000" algn="tl" rotWithShape="0">
                    <a:srgbClr val="6E1C1C">
                      <a:lumMod val="60000"/>
                      <a:lumOff val="40000"/>
                    </a:srgbClr>
                  </a:outerShdw>
                </a:effectLst>
                <a:latin typeface="Cambria"/>
                <a:ea typeface="新細明體"/>
              </a:rPr>
              <a:t>，</a:t>
            </a:r>
            <a:r>
              <a:rPr kumimoji="0" lang="zh-TW" altLang="en-US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E1C1C"/>
                </a:solidFill>
                <a:effectLst>
                  <a:outerShdw blurRad="12700" dist="38100" dir="2700000" algn="tl" rotWithShape="0">
                    <a:srgbClr val="6E1C1C">
                      <a:lumMod val="60000"/>
                      <a:lumOff val="40000"/>
                    </a:srgbClr>
                  </a:outerShdw>
                </a:effectLst>
                <a:latin typeface="Cambria"/>
                <a:ea typeface="新細明體"/>
              </a:rPr>
              <a:t>迅速至集合地點集合</a:t>
            </a:r>
            <a:endParaRPr kumimoji="0" lang="en-US" altLang="zh-TW" sz="4800" b="1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6E1C1C"/>
              </a:solidFill>
              <a:effectLst>
                <a:outerShdw blurRad="12700" dist="38100" dir="2700000" algn="tl" rotWithShape="0">
                  <a:srgbClr val="6E1C1C">
                    <a:lumMod val="60000"/>
                    <a:lumOff val="40000"/>
                  </a:srgbClr>
                </a:outerShdw>
              </a:effectLst>
              <a:latin typeface="Cambria"/>
              <a:ea typeface="新細明體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151" y="4293096"/>
            <a:ext cx="84048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E1C1C"/>
                </a:solidFill>
                <a:effectLst>
                  <a:outerShdw blurRad="12700" dist="38100" dir="2700000" algn="tl" rotWithShape="0">
                    <a:srgbClr val="6E1C1C">
                      <a:lumMod val="60000"/>
                      <a:lumOff val="40000"/>
                    </a:srgbClr>
                  </a:outerShdw>
                </a:effectLst>
                <a:latin typeface="Cambria"/>
                <a:ea typeface="新細明體"/>
              </a:rPr>
              <a:t>不推、不跑、不語</a:t>
            </a:r>
            <a:endParaRPr kumimoji="0" lang="en-US" altLang="zh-TW" sz="8000" b="1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6E1C1C"/>
              </a:solidFill>
              <a:effectLst>
                <a:outerShdw blurRad="12700" dist="38100" dir="2700000" algn="tl" rotWithShape="0">
                  <a:srgbClr val="6E1C1C">
                    <a:lumMod val="60000"/>
                    <a:lumOff val="40000"/>
                  </a:srgbClr>
                </a:outerShdw>
              </a:effectLst>
              <a:latin typeface="Cambria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925708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987824" y="37952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000" dirty="0" smtClean="0">
                <a:solidFill>
                  <a:prstClr val="black"/>
                </a:solidFill>
                <a:latin typeface="Cambria"/>
                <a:ea typeface="新細明體"/>
              </a:rPr>
              <a:t>地震逃生</a:t>
            </a:r>
            <a:r>
              <a:rPr kumimoji="0" lang="zh-TW" altLang="en-US" sz="4000" dirty="0" smtClean="0">
                <a:solidFill>
                  <a:prstClr val="black"/>
                </a:solidFill>
                <a:latin typeface="Cambria"/>
                <a:ea typeface="新細明體"/>
              </a:rPr>
              <a:t>路線</a:t>
            </a:r>
            <a:endParaRPr kumimoji="0" lang="zh-TW" altLang="en-US" sz="4000" dirty="0">
              <a:solidFill>
                <a:prstClr val="black"/>
              </a:solidFill>
              <a:latin typeface="Cambria"/>
              <a:ea typeface="新細明體"/>
            </a:endParaRPr>
          </a:p>
        </p:txBody>
      </p:sp>
      <p:pic>
        <p:nvPicPr>
          <p:cNvPr id="5" name="圖片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87412"/>
            <a:ext cx="7668344" cy="54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59857" cy="999924"/>
          </a:xfrm>
        </p:spPr>
        <p:txBody>
          <a:bodyPr/>
          <a:lstStyle/>
          <a:p>
            <a:r>
              <a:rPr lang="zh-TW" altLang="en-US" dirty="0" smtClean="0"/>
              <a:t>感謝各位小朋友聆聽</a:t>
            </a:r>
            <a:endParaRPr lang="zh-TW" dirty="0"/>
          </a:p>
        </p:txBody>
      </p:sp>
      <p:sp>
        <p:nvSpPr>
          <p:cNvPr id="5" name="文字方塊 4"/>
          <p:cNvSpPr txBox="1"/>
          <p:nvPr/>
        </p:nvSpPr>
        <p:spPr>
          <a:xfrm>
            <a:off x="539553" y="2132856"/>
            <a:ext cx="82809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提醒：</a:t>
            </a:r>
            <a:endParaRPr lang="en-US" altLang="zh-TW" sz="3200" b="1" dirty="0" smtClean="0"/>
          </a:p>
          <a:p>
            <a:r>
              <a:rPr lang="en-US" altLang="zh-TW" sz="3200" b="1" dirty="0" smtClean="0"/>
              <a:t>1.</a:t>
            </a:r>
            <a:r>
              <a:rPr lang="zh-TW" altLang="en-US" sz="3200" b="1" dirty="0" smtClean="0"/>
              <a:t>星期四早上</a:t>
            </a:r>
            <a:r>
              <a:rPr lang="en-US" altLang="zh-TW" sz="3200" b="1" dirty="0" smtClean="0"/>
              <a:t>8:00</a:t>
            </a:r>
            <a:r>
              <a:rPr lang="zh-TW" altLang="en-US" sz="3200" b="1" dirty="0" smtClean="0"/>
              <a:t>要防震演習，請各班在</a:t>
            </a:r>
            <a:r>
              <a:rPr lang="zh-TW" altLang="en-US" sz="3200" b="1" dirty="0" smtClean="0"/>
              <a:t>教室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zh-TW" altLang="en-US" sz="3200" b="1" dirty="0" smtClean="0"/>
              <a:t>   集合</a:t>
            </a:r>
            <a:r>
              <a:rPr lang="zh-TW" altLang="en-US" sz="3200" b="1" dirty="0"/>
              <a:t>。</a:t>
            </a:r>
            <a:endParaRPr lang="en-US" altLang="zh-TW" sz="3200" b="1" dirty="0" smtClean="0"/>
          </a:p>
          <a:p>
            <a:r>
              <a:rPr lang="en-US" altLang="zh-TW" sz="3200" b="1" dirty="0" smtClean="0"/>
              <a:t>2.</a:t>
            </a:r>
            <a:r>
              <a:rPr lang="zh-TW" altLang="en-US" sz="3200" b="1" dirty="0" smtClean="0"/>
              <a:t>演習的態度要認真、謹慎喔。</a:t>
            </a:r>
            <a:endParaRPr lang="en-US" altLang="zh-TW" sz="3200" b="1" dirty="0" smtClean="0"/>
          </a:p>
          <a:p>
            <a:r>
              <a:rPr lang="en-US" altLang="zh-TW" sz="3200" b="1" dirty="0" smtClean="0"/>
              <a:t>3.</a:t>
            </a:r>
            <a:r>
              <a:rPr lang="zh-TW" altLang="en-US" sz="3200" b="1" dirty="0" smtClean="0"/>
              <a:t>緊急連絡卡要黏在聯絡簿上，防災演練</a:t>
            </a:r>
            <a:r>
              <a:rPr lang="zh-TW" altLang="en-US" sz="3200" b="1" dirty="0" smtClean="0"/>
              <a:t>逃生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zh-TW" altLang="en-US" sz="3200" b="1" dirty="0" smtClean="0"/>
              <a:t>   時 </a:t>
            </a:r>
            <a:r>
              <a:rPr lang="zh-TW" altLang="en-US" sz="3200" b="1" dirty="0" smtClean="0"/>
              <a:t>一定要帶出來喔！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965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hlinkClick r:id="rId3" action="ppaction://hlinkfile"/>
          </p:cNvPr>
          <p:cNvSpPr txBox="1"/>
          <p:nvPr/>
        </p:nvSpPr>
        <p:spPr>
          <a:xfrm>
            <a:off x="3560090" y="2735901"/>
            <a:ext cx="4391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/>
              <a:t>來了，好玩嗎</a:t>
            </a:r>
            <a:r>
              <a:rPr lang="zh-TW" altLang="en-US" sz="5400" dirty="0"/>
              <a:t>？</a:t>
            </a:r>
          </a:p>
        </p:txBody>
      </p:sp>
      <p:sp>
        <p:nvSpPr>
          <p:cNvPr id="7" name="矩形 6"/>
          <p:cNvSpPr/>
          <p:nvPr/>
        </p:nvSpPr>
        <p:spPr>
          <a:xfrm rot="614335">
            <a:off x="780297" y="2412736"/>
            <a:ext cx="10395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地</a:t>
            </a:r>
            <a:endParaRPr lang="zh-TW" alt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矩形 8">
            <a:hlinkClick r:id="rId4" action="ppaction://hlinkfile"/>
          </p:cNvPr>
          <p:cNvSpPr/>
          <p:nvPr/>
        </p:nvSpPr>
        <p:spPr>
          <a:xfrm rot="19645874">
            <a:off x="2179751" y="2412736"/>
            <a:ext cx="10395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>
            <a:hlinkClick r:id="rId3" action="ppaction://hlinkfile"/>
          </p:cNvPr>
          <p:cNvSpPr txBox="1"/>
          <p:nvPr/>
        </p:nvSpPr>
        <p:spPr>
          <a:xfrm>
            <a:off x="1618531" y="1848134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/>
              <a:t>你確定嗎？</a:t>
            </a:r>
            <a:endParaRPr lang="zh-TW" altLang="en-US" sz="5400" dirty="0"/>
          </a:p>
        </p:txBody>
      </p:sp>
      <p:sp>
        <p:nvSpPr>
          <p:cNvPr id="16" name="文字方塊 15">
            <a:hlinkClick r:id="rId3" action="ppaction://hlinkfile"/>
          </p:cNvPr>
          <p:cNvSpPr txBox="1"/>
          <p:nvPr/>
        </p:nvSpPr>
        <p:spPr>
          <a:xfrm>
            <a:off x="2338611" y="3068960"/>
            <a:ext cx="4897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>
                <a:hlinkClick r:id="rId4" action="ppaction://hlinkfile"/>
              </a:rPr>
              <a:t>Are</a:t>
            </a:r>
            <a:r>
              <a:rPr lang="zh-TW" altLang="en-US" sz="5400" dirty="0" smtClean="0">
                <a:hlinkClick r:id="rId4" action="ppaction://hlinkfile"/>
              </a:rPr>
              <a:t> </a:t>
            </a:r>
            <a:r>
              <a:rPr lang="en-US" altLang="zh-TW" sz="5400" dirty="0" smtClean="0">
                <a:hlinkClick r:id="rId4" action="ppaction://hlinkfile"/>
              </a:rPr>
              <a:t>you</a:t>
            </a:r>
            <a:r>
              <a:rPr lang="zh-TW" altLang="en-US" sz="5400" dirty="0" smtClean="0">
                <a:hlinkClick r:id="rId4" action="ppaction://hlinkfile"/>
              </a:rPr>
              <a:t> </a:t>
            </a:r>
            <a:r>
              <a:rPr lang="en-US" altLang="zh-TW" sz="5400" dirty="0" smtClean="0">
                <a:hlinkClick r:id="rId4" action="ppaction://hlinkfile"/>
              </a:rPr>
              <a:t>sure</a:t>
            </a:r>
            <a:r>
              <a:rPr lang="zh-TW" altLang="en-US" sz="5400" dirty="0" smtClean="0">
                <a:hlinkClick r:id="rId4" action="ppaction://hlinkfile"/>
              </a:rPr>
              <a:t> </a:t>
            </a:r>
            <a:r>
              <a:rPr lang="en-US" altLang="zh-TW" sz="5400" dirty="0">
                <a:hlinkClick r:id="rId4" action="ppaction://hlinkfile"/>
              </a:rPr>
              <a:t>?</a:t>
            </a:r>
            <a:endParaRPr lang="zh-TW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1269674" y="908720"/>
            <a:ext cx="72121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600" dirty="0" smtClean="0">
                <a:solidFill>
                  <a:prstClr val="black"/>
                </a:solidFill>
                <a:latin typeface="Cambria"/>
                <a:ea typeface="新細明體"/>
              </a:rPr>
              <a:t>現在的科技還不能準確的預測地震何時會來？那地震若真的來了我們該怎麼辦呢？</a:t>
            </a:r>
            <a:endParaRPr kumimoji="0" lang="zh-TW" altLang="en-US" sz="3600" dirty="0">
              <a:solidFill>
                <a:prstClr val="black"/>
              </a:solidFill>
              <a:latin typeface="Cambria"/>
              <a:ea typeface="新細明體"/>
            </a:endParaRPr>
          </a:p>
        </p:txBody>
      </p:sp>
      <p:sp>
        <p:nvSpPr>
          <p:cNvPr id="11" name="矩形 10">
            <a:hlinkClick r:id="rId2" action="ppaction://hlinkfile"/>
          </p:cNvPr>
          <p:cNvSpPr/>
          <p:nvPr/>
        </p:nvSpPr>
        <p:spPr>
          <a:xfrm>
            <a:off x="1115616" y="3717032"/>
            <a:ext cx="710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E1C1C"/>
                </a:solidFill>
                <a:effectLst>
                  <a:outerShdw blurRad="12700" dist="38100" dir="2700000" algn="tl" rotWithShape="0">
                    <a:srgbClr val="6E1C1C">
                      <a:lumMod val="60000"/>
                      <a:lumOff val="40000"/>
                    </a:srgbClr>
                  </a:outerShdw>
                </a:effectLst>
                <a:latin typeface="Cambria"/>
                <a:ea typeface="新細明體"/>
                <a:hlinkClick r:id="rId3" action="ppaction://hlinkfile"/>
              </a:rPr>
              <a:t>地震來了是像這樣嗎？</a:t>
            </a:r>
            <a:endParaRPr kumimoji="0" lang="zh-TW" alt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6E1C1C"/>
              </a:solidFill>
              <a:effectLst>
                <a:outerShdw blurRad="12700" dist="38100" dir="2700000" algn="tl" rotWithShape="0">
                  <a:srgbClr val="6E1C1C">
                    <a:lumMod val="60000"/>
                    <a:lumOff val="40000"/>
                  </a:srgbClr>
                </a:outerShdw>
              </a:effectLst>
              <a:latin typeface="Cambria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36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/>
          <p:cNvSpPr txBox="1"/>
          <p:nvPr/>
        </p:nvSpPr>
        <p:spPr>
          <a:xfrm>
            <a:off x="1218914" y="626785"/>
            <a:ext cx="6394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地震來了，第一個想法就是</a:t>
            </a:r>
            <a:endParaRPr lang="zh-TW" altLang="en-US" sz="40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1685828" y="4221880"/>
            <a:ext cx="55043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000066"/>
                </a:solidFill>
              </a:rPr>
              <a:t>先想避難</a:t>
            </a:r>
            <a:r>
              <a:rPr lang="zh-TW" altLang="en-US" sz="4400" b="1" dirty="0" smtClean="0">
                <a:solidFill>
                  <a:srgbClr val="000066"/>
                </a:solidFill>
              </a:rPr>
              <a:t>，再</a:t>
            </a:r>
            <a:r>
              <a:rPr lang="zh-TW" altLang="en-US" sz="4400" b="1" dirty="0">
                <a:solidFill>
                  <a:srgbClr val="000066"/>
                </a:solidFill>
              </a:rPr>
              <a:t>想</a:t>
            </a:r>
            <a:r>
              <a:rPr lang="zh-TW" altLang="en-US" sz="4400" b="1" dirty="0" smtClean="0">
                <a:solidFill>
                  <a:srgbClr val="000066"/>
                </a:solidFill>
              </a:rPr>
              <a:t>疏散</a:t>
            </a:r>
            <a:endParaRPr lang="en-US" altLang="zh-TW" sz="4400" b="1" dirty="0" smtClean="0">
              <a:solidFill>
                <a:srgbClr val="000066"/>
              </a:solidFill>
            </a:endParaRPr>
          </a:p>
          <a:p>
            <a:r>
              <a:rPr lang="zh-TW" altLang="en-US" sz="4400" b="1" dirty="0" smtClean="0">
                <a:solidFill>
                  <a:srgbClr val="000066"/>
                </a:solidFill>
              </a:rPr>
              <a:t>先</a:t>
            </a:r>
            <a:r>
              <a:rPr lang="zh-TW" altLang="en-US" sz="4400" b="1" dirty="0">
                <a:solidFill>
                  <a:srgbClr val="000066"/>
                </a:solidFill>
              </a:rPr>
              <a:t>救自己，再幫他人</a:t>
            </a:r>
            <a:endParaRPr lang="zh-TW" altLang="en-US" sz="4400" dirty="0">
              <a:solidFill>
                <a:srgbClr val="00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076023" y="1988840"/>
            <a:ext cx="4680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就地掩蔽</a:t>
            </a:r>
          </a:p>
        </p:txBody>
      </p:sp>
    </p:spTree>
    <p:extLst>
      <p:ext uri="{BB962C8B-B14F-4D97-AF65-F5344CB8AC3E}">
        <p14:creationId xmlns:p14="http://schemas.microsoft.com/office/powerpoint/2010/main" val="85993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/>
          <p:cNvSpPr txBox="1"/>
          <p:nvPr/>
        </p:nvSpPr>
        <p:spPr>
          <a:xfrm>
            <a:off x="827584" y="19846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記住：</a:t>
            </a:r>
            <a:r>
              <a:rPr lang="zh-TW" altLang="en-US" sz="3200" dirty="0"/>
              <a:t>逃生避難需要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因地制宜，相對安全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16" name="Group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504943"/>
              </p:ext>
            </p:extLst>
          </p:nvPr>
        </p:nvGraphicFramePr>
        <p:xfrm>
          <a:off x="179512" y="908720"/>
          <a:ext cx="8660924" cy="4939355"/>
        </p:xfrm>
        <a:graphic>
          <a:graphicData uri="http://schemas.openxmlformats.org/drawingml/2006/table">
            <a:tbl>
              <a:tblPr/>
              <a:tblGrid>
                <a:gridCol w="1475304"/>
                <a:gridCol w="7185620"/>
              </a:tblGrid>
              <a:tr h="877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地震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震度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                              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避難方式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3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0-2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級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人靜止時可感覺微小搖晃。電燈等懸掛物有小搖晃。</a:t>
                      </a:r>
                      <a:r>
                        <a:rPr kumimoji="1" lang="zh-TW" alt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不需動</a:t>
                      </a:r>
                      <a:endParaRPr kumimoji="1" lang="en-US" altLang="zh-TW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作、保持鎮靜，仔細觀察逃生路線及躲避位置。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（持續搖晃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加劇則採下一級避難措施）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9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3-4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級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有相當程度的</a:t>
                      </a:r>
                      <a:r>
                        <a:rPr kumimoji="1" lang="zh-TW" alt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恐懼感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，部分的人會尋求躲避的地方，</a:t>
                      </a:r>
                      <a:r>
                        <a:rPr kumimoji="1" lang="zh-TW" alt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睡眠中</a:t>
                      </a:r>
                      <a:endParaRPr kumimoji="1" lang="en-US" altLang="zh-TW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的人幾乎都會驚醒。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房屋搖動甚烈，底座不穩物品傾倒，較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重傢俱移動，可能有輕微災害。馬上躲到</a:t>
                      </a:r>
                      <a:r>
                        <a:rPr kumimoji="1" lang="zh-TW" alt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平時模擬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預備之</a:t>
                      </a:r>
                      <a:r>
                        <a:rPr kumimoji="1" lang="zh-TW" alt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最</a:t>
                      </a:r>
                      <a:endParaRPr kumimoji="1" lang="en-US" altLang="zh-TW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安全位置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，如：</a:t>
                      </a:r>
                      <a:r>
                        <a:rPr kumimoji="1" lang="zh-TW" alt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堅固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的</a:t>
                      </a:r>
                      <a:r>
                        <a:rPr kumimoji="1" lang="zh-TW" alt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桌子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或</a:t>
                      </a:r>
                      <a:r>
                        <a:rPr kumimoji="1" lang="zh-TW" alt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傢俱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底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「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下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」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或</a:t>
                      </a:r>
                      <a:r>
                        <a:rPr kumimoji="1" lang="zh-TW" alt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靠梁柱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保護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頭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1" lang="zh-TW" alt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頸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2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5-7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級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搖晃劇烈以致站立困難且</a:t>
                      </a:r>
                      <a:r>
                        <a:rPr lang="zh-TW" altLang="en-US" sz="2000" b="1" i="0" u="sng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無法依意志行動</a:t>
                      </a:r>
                      <a:r>
                        <a:rPr lang="zh-TW" alt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。部分建築物受損</a:t>
                      </a:r>
                      <a:endParaRPr lang="en-US" altLang="zh-TW" sz="2000" b="0" i="0" kern="12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甚至倒塌，重傢俱翻倒或位移，門窗扭曲變形。</a:t>
                      </a:r>
                      <a:r>
                        <a:rPr lang="zh-TW" altLang="en-US" sz="2000" b="1" i="0" u="sng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盡量冷靜</a:t>
                      </a:r>
                      <a:endParaRPr lang="en-US" altLang="zh-TW" sz="2000" b="1" i="0" u="sng" kern="12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</a:t>
                      </a:r>
                      <a:r>
                        <a:rPr lang="zh-TW" altLang="en-US" sz="2000" b="1" i="0" u="sng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找到堅固的傢具，趴、掩、穩，</a:t>
                      </a:r>
                      <a:r>
                        <a:rPr kumimoji="1" lang="zh-TW" alt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保護頭、頸部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r>
                        <a:rPr lang="zh-TW" alt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最後</a:t>
                      </a:r>
                      <a:r>
                        <a:rPr lang="en-US" altLang="zh-TW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……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自求多福！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187624" y="548680"/>
            <a:ext cx="6903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那我該如何就地掩蔽呢？</a:t>
            </a:r>
            <a:endParaRPr lang="zh-TW" altLang="en-US" sz="4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865653" y="3553188"/>
            <a:ext cx="1815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口訣</a:t>
            </a:r>
            <a:r>
              <a:rPr lang="en-US" altLang="zh-TW" sz="4800" dirty="0" smtClean="0"/>
              <a:t>2</a:t>
            </a:r>
            <a:r>
              <a:rPr lang="zh-TW" altLang="en-US" sz="4800" dirty="0" smtClean="0"/>
              <a:t>：</a:t>
            </a:r>
            <a:endParaRPr lang="zh-TW" altLang="en-US" sz="7200" dirty="0"/>
          </a:p>
        </p:txBody>
      </p:sp>
      <p:sp>
        <p:nvSpPr>
          <p:cNvPr id="8" name="矩形 7">
            <a:hlinkClick r:id="rId3" action="ppaction://hlinkfile"/>
          </p:cNvPr>
          <p:cNvSpPr/>
          <p:nvPr/>
        </p:nvSpPr>
        <p:spPr>
          <a:xfrm>
            <a:off x="3003545" y="3553188"/>
            <a:ext cx="524170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linkClick r:id="rId4" action="ppaction://hlinkfile"/>
              </a:rPr>
              <a:t>趴、掩、</a:t>
            </a:r>
            <a:r>
              <a:rPr lang="zh-TW" alt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linkClick r:id="rId4" action="ppaction://hlinkfile"/>
              </a:rPr>
              <a:t>穩</a:t>
            </a:r>
            <a:r>
              <a:rPr lang="zh-TW" alt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linkClick r:id="rId4" action="ppaction://hlinkfile"/>
              </a:rPr>
              <a:t>保護頭</a:t>
            </a:r>
            <a:r>
              <a:rPr lang="zh-TW" alt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linkClick r:id="rId4" action="ppaction://hlinkfile"/>
              </a:rPr>
              <a:t>頸部</a:t>
            </a:r>
            <a:endParaRPr lang="zh-TW" alt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65653" y="1757891"/>
            <a:ext cx="1815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口訣</a:t>
            </a:r>
            <a:r>
              <a:rPr lang="en-US" altLang="zh-TW" sz="4800" dirty="0" smtClean="0"/>
              <a:t>1</a:t>
            </a:r>
            <a:r>
              <a:rPr lang="zh-TW" altLang="en-US" sz="4800" dirty="0" smtClean="0"/>
              <a:t>：</a:t>
            </a:r>
            <a:endParaRPr lang="zh-TW" altLang="en-US" sz="7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003545" y="1757891"/>
            <a:ext cx="4520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</a:rPr>
              <a:t>躲、開、關、離</a:t>
            </a:r>
            <a:endParaRPr lang="en-US" altLang="zh-TW" sz="4800" b="1" dirty="0" smtClean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25212" y="2644170"/>
            <a:ext cx="5598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4000" b="1" dirty="0">
                <a:solidFill>
                  <a:srgbClr val="FF0000"/>
                </a:solidFill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</a:rPr>
              <a:t>有時間時才進行開跟關</a:t>
            </a:r>
            <a:r>
              <a:rPr lang="en-US" altLang="zh-TW" sz="4000" b="1" dirty="0">
                <a:solidFill>
                  <a:srgbClr val="FF0000"/>
                </a:solidFill>
              </a:rPr>
              <a:t>)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000581" y="476517"/>
            <a:ext cx="7392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 smtClean="0">
                <a:solidFill>
                  <a:prstClr val="black"/>
                </a:solidFill>
                <a:latin typeface="Cambria"/>
                <a:ea typeface="新細明體"/>
              </a:rPr>
              <a:t>再看一次，一定要記住喔！</a:t>
            </a:r>
            <a:endParaRPr kumimoji="0" lang="zh-TW" altLang="en-US" sz="4800" dirty="0">
              <a:solidFill>
                <a:prstClr val="black"/>
              </a:solidFill>
              <a:latin typeface="Cambria"/>
              <a:ea typeface="新細明體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20447"/>
            <a:ext cx="8026500" cy="491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76" y="1811292"/>
            <a:ext cx="6815071" cy="485533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051720" y="742346"/>
            <a:ext cx="5254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dirty="0" smtClean="0">
                <a:solidFill>
                  <a:prstClr val="black"/>
                </a:solidFill>
                <a:latin typeface="Cambria"/>
                <a:ea typeface="新細明體"/>
              </a:rPr>
              <a:t>黃金三角是錯的喔</a:t>
            </a:r>
            <a:r>
              <a:rPr kumimoji="0" lang="en-US" altLang="zh-TW" sz="4400" dirty="0" smtClean="0">
                <a:solidFill>
                  <a:prstClr val="black"/>
                </a:solidFill>
                <a:latin typeface="Cambria"/>
                <a:ea typeface="新細明體"/>
              </a:rPr>
              <a:t>!!!</a:t>
            </a:r>
            <a:endParaRPr kumimoji="0" lang="zh-TW" altLang="en-US" sz="4400" dirty="0">
              <a:solidFill>
                <a:prstClr val="black"/>
              </a:solidFill>
              <a:latin typeface="Cambria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4598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教學卓越">
  <a:themeElements>
    <a:clrScheme name="教學卓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教學卓越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教學卓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教學卓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教學卓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教學卓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教學卓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教學卓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教學卓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教學卓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教學卓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教學卓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教學卓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教學卓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3115</TotalTime>
  <Words>424</Words>
  <Application>Microsoft Office PowerPoint</Application>
  <PresentationFormat>如螢幕大小 (4:3)</PresentationFormat>
  <Paragraphs>59</Paragraphs>
  <Slides>13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教學卓越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感謝各位小朋友聆聽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acer</dc:creator>
  <cp:lastModifiedBy>zhao nakajima</cp:lastModifiedBy>
  <cp:revision>191</cp:revision>
  <dcterms:created xsi:type="dcterms:W3CDTF">2009-05-24T13:05:10Z</dcterms:created>
  <dcterms:modified xsi:type="dcterms:W3CDTF">2017-09-02T10:17:51Z</dcterms:modified>
</cp:coreProperties>
</file>